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4162" r:id="rId2"/>
    <p:sldMasterId id="2147484176" r:id="rId3"/>
    <p:sldMasterId id="2147484188" r:id="rId4"/>
    <p:sldMasterId id="2147484200" r:id="rId5"/>
  </p:sldMasterIdLst>
  <p:notesMasterIdLst>
    <p:notesMasterId r:id="rId71"/>
  </p:notesMasterIdLst>
  <p:handoutMasterIdLst>
    <p:handoutMasterId r:id="rId72"/>
  </p:handoutMasterIdLst>
  <p:sldIdLst>
    <p:sldId id="2686" r:id="rId6"/>
    <p:sldId id="1962" r:id="rId7"/>
    <p:sldId id="326" r:id="rId8"/>
    <p:sldId id="270" r:id="rId9"/>
    <p:sldId id="283" r:id="rId10"/>
    <p:sldId id="662" r:id="rId11"/>
    <p:sldId id="258" r:id="rId12"/>
    <p:sldId id="661" r:id="rId13"/>
    <p:sldId id="259" r:id="rId14"/>
    <p:sldId id="329" r:id="rId15"/>
    <p:sldId id="330" r:id="rId16"/>
    <p:sldId id="675" r:id="rId17"/>
    <p:sldId id="327" r:id="rId18"/>
    <p:sldId id="1970" r:id="rId19"/>
    <p:sldId id="1971" r:id="rId20"/>
    <p:sldId id="1972" r:id="rId21"/>
    <p:sldId id="1974" r:id="rId22"/>
    <p:sldId id="1982" r:id="rId23"/>
    <p:sldId id="1983" r:id="rId24"/>
    <p:sldId id="328" r:id="rId25"/>
    <p:sldId id="286" r:id="rId26"/>
    <p:sldId id="1966" r:id="rId27"/>
    <p:sldId id="665" r:id="rId28"/>
    <p:sldId id="666" r:id="rId29"/>
    <p:sldId id="667" r:id="rId30"/>
    <p:sldId id="668" r:id="rId31"/>
    <p:sldId id="1973" r:id="rId32"/>
    <p:sldId id="314" r:id="rId33"/>
    <p:sldId id="1968" r:id="rId34"/>
    <p:sldId id="350" r:id="rId35"/>
    <p:sldId id="685" r:id="rId36"/>
    <p:sldId id="1976" r:id="rId37"/>
    <p:sldId id="344" r:id="rId38"/>
    <p:sldId id="345" r:id="rId39"/>
    <p:sldId id="346" r:id="rId40"/>
    <p:sldId id="347" r:id="rId41"/>
    <p:sldId id="1975" r:id="rId42"/>
    <p:sldId id="348" r:id="rId43"/>
    <p:sldId id="349" r:id="rId44"/>
    <p:sldId id="1977" r:id="rId45"/>
    <p:sldId id="289" r:id="rId46"/>
    <p:sldId id="336" r:id="rId47"/>
    <p:sldId id="1978" r:id="rId48"/>
    <p:sldId id="260" r:id="rId49"/>
    <p:sldId id="261" r:id="rId50"/>
    <p:sldId id="262" r:id="rId51"/>
    <p:sldId id="267" r:id="rId52"/>
    <p:sldId id="1979" r:id="rId53"/>
    <p:sldId id="274" r:id="rId54"/>
    <p:sldId id="1980" r:id="rId55"/>
    <p:sldId id="612" r:id="rId56"/>
    <p:sldId id="1981" r:id="rId57"/>
    <p:sldId id="288" r:id="rId58"/>
    <p:sldId id="674" r:id="rId59"/>
    <p:sldId id="324" r:id="rId60"/>
    <p:sldId id="294" r:id="rId61"/>
    <p:sldId id="306" r:id="rId62"/>
    <p:sldId id="307" r:id="rId63"/>
    <p:sldId id="315" r:id="rId64"/>
    <p:sldId id="308" r:id="rId65"/>
    <p:sldId id="310" r:id="rId66"/>
    <p:sldId id="295" r:id="rId67"/>
    <p:sldId id="297" r:id="rId68"/>
    <p:sldId id="291" r:id="rId69"/>
    <p:sldId id="281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178" autoAdjust="0"/>
  </p:normalViewPr>
  <p:slideViewPr>
    <p:cSldViewPr>
      <p:cViewPr varScale="1">
        <p:scale>
          <a:sx n="118" d="100"/>
          <a:sy n="118" d="100"/>
        </p:scale>
        <p:origin x="278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41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2025/12/5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77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13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3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6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8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16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22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6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18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9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19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50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F3308-FAE6-4703-A589-E6E922D6C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3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24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340531-0A3B-1E26-C710-927E57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AAA8FD-D60E-16A4-CD42-CDCC8BC35BA8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312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26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39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0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4FCD6CB-7F30-9CF3-0D24-420217B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1AAAB95-DCC3-33DA-6C76-FA34F5FC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0F144CA-4343-A781-6A46-3EBDD30A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079AA8-3578-DBF0-586C-9D8243BA2163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FB79C6F4-0C06-57D0-36E8-87EC656103B1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0825C8-8D86-9D15-DCEA-AFF92B663276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A86B0-8BA9-2267-B7D2-65358194B4F0}"/>
              </a:ext>
            </a:extLst>
          </p:cNvPr>
          <p:cNvSpPr txBox="1"/>
          <p:nvPr userDrawn="1"/>
        </p:nvSpPr>
        <p:spPr>
          <a:xfrm>
            <a:off x="152400" y="0"/>
            <a:ext cx="695171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：用户眼中的操作系统</a:t>
            </a:r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5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29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9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63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9C054-BF2A-43A1-85AA-30C75C185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C914FF-314A-4B50-8F5B-3B17B75DD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7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A57EBFD-95BD-4A11-A536-958EB55C195C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64207EA-10E4-4517-BDF3-C090A0683D0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0171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24EFA3E-4BE1-4786-B7E9-D825E750A153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B05C57F-5398-4775-885C-E685E828E45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8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E956E2C-D16C-4E2D-8621-C178FA4AAB31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B18ED3D3-1473-4B3E-9C05-8229B823029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1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C7BE28-B7BC-6022-6E3B-6CDE3A30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0728F39C-AC81-DCBC-F78E-0FA10B79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00940E-3F4F-BEDD-B289-FBA1F01629E4}"/>
              </a:ext>
            </a:extLst>
          </p:cNvPr>
          <p:cNvSpPr txBox="1"/>
          <p:nvPr userDrawn="1"/>
        </p:nvSpPr>
        <p:spPr>
          <a:xfrm>
            <a:off x="152400" y="0"/>
            <a:ext cx="731175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E8E881DD-9CD4-4217-99AC-6BAED968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7770E8B-0603-4F01-8A25-0806162C01BB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E9B54C0-AD0A-4A86-B75F-2B9E94134EE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787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E7002887-04D1-40E1-B2AC-8D20C96D6D82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3F0E95F-566D-4FE5-B523-68D9F9C4FAC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987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AB43679-7464-4515-BBCD-4C1B84EDA02F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E05FD93-9F57-48A7-93A6-10FF7E8D74E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153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94D6C1C-5690-4F4D-BAAC-F9746206CCE1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924F84D-E8E4-4340-B980-103B3EDA5D9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27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D2C33333-64F5-4848-94DA-BFC20D960CC0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C0A0023-690C-4BAF-B030-B7E265BBD8F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0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83AB839-4C9A-4EA8-B581-42674D91B67A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CD823EF-A5E2-4223-851D-ED8C13E8FD8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351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 anchorCtr="0"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Shape 89"/>
          <p:cNvPicPr preferRelativeResize="0"/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518710" y="71437"/>
            <a:ext cx="926841" cy="88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06"/>
          <p:cNvSpPr txBox="1"/>
          <p:nvPr userDrawn="1"/>
        </p:nvSpPr>
        <p:spPr>
          <a:xfrm>
            <a:off x="4768800" y="261900"/>
            <a:ext cx="2654400" cy="4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altLang="en-US" sz="3600" b="1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  <a:endParaRPr sz="3600" b="1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idx="12" hasCustomPrompt="1"/>
          </p:nvPr>
        </p:nvSpPr>
        <p:spPr>
          <a:xfrm>
            <a:off x="3400425" y="139753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37" name="文本占位符 33"/>
          <p:cNvSpPr>
            <a:spLocks noGrp="1"/>
          </p:cNvSpPr>
          <p:nvPr>
            <p:ph type="body" idx="14" hasCustomPrompt="1"/>
          </p:nvPr>
        </p:nvSpPr>
        <p:spPr>
          <a:xfrm>
            <a:off x="3395993" y="2209943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章</a:t>
            </a:r>
          </a:p>
        </p:txBody>
      </p:sp>
      <p:sp>
        <p:nvSpPr>
          <p:cNvPr id="47" name="文本占位符 31"/>
          <p:cNvSpPr>
            <a:spLocks noGrp="1"/>
          </p:cNvSpPr>
          <p:nvPr>
            <p:ph type="body" idx="11" hasCustomPrompt="1"/>
          </p:nvPr>
        </p:nvSpPr>
        <p:spPr>
          <a:xfrm>
            <a:off x="4139335" y="139753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48" name="文本占位符 31"/>
          <p:cNvSpPr>
            <a:spLocks noGrp="1"/>
          </p:cNvSpPr>
          <p:nvPr>
            <p:ph type="body" idx="13" hasCustomPrompt="1"/>
          </p:nvPr>
        </p:nvSpPr>
        <p:spPr>
          <a:xfrm>
            <a:off x="4134900" y="2209943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4" name="文本占位符 33"/>
          <p:cNvSpPr>
            <a:spLocks noGrp="1"/>
          </p:cNvSpPr>
          <p:nvPr>
            <p:ph type="body" idx="15" hasCustomPrompt="1"/>
          </p:nvPr>
        </p:nvSpPr>
        <p:spPr>
          <a:xfrm>
            <a:off x="3395993" y="3022347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节</a:t>
            </a:r>
          </a:p>
        </p:txBody>
      </p:sp>
      <p:sp>
        <p:nvSpPr>
          <p:cNvPr id="55" name="文本占位符 31"/>
          <p:cNvSpPr>
            <a:spLocks noGrp="1"/>
          </p:cNvSpPr>
          <p:nvPr>
            <p:ph type="body" idx="16" hasCustomPrompt="1"/>
          </p:nvPr>
        </p:nvSpPr>
        <p:spPr>
          <a:xfrm>
            <a:off x="4134900" y="3022347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7" name="文本占位符 31"/>
          <p:cNvSpPr>
            <a:spLocks noGrp="1"/>
          </p:cNvSpPr>
          <p:nvPr>
            <p:ph type="body" idx="18" hasCustomPrompt="1"/>
          </p:nvPr>
        </p:nvSpPr>
        <p:spPr>
          <a:xfrm>
            <a:off x="4125350" y="383474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8" name="文本占位符 33"/>
          <p:cNvSpPr>
            <a:spLocks noGrp="1"/>
          </p:cNvSpPr>
          <p:nvPr>
            <p:ph type="body" idx="19" hasCustomPrompt="1"/>
          </p:nvPr>
        </p:nvSpPr>
        <p:spPr>
          <a:xfrm>
            <a:off x="3395993" y="4647155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号</a:t>
            </a:r>
          </a:p>
        </p:txBody>
      </p:sp>
      <p:sp>
        <p:nvSpPr>
          <p:cNvPr id="59" name="文本占位符 31"/>
          <p:cNvSpPr>
            <a:spLocks noGrp="1"/>
          </p:cNvSpPr>
          <p:nvPr>
            <p:ph type="body" idx="20" hasCustomPrompt="1"/>
          </p:nvPr>
        </p:nvSpPr>
        <p:spPr>
          <a:xfrm>
            <a:off x="4134900" y="4647155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60" name="文本占位符 33"/>
          <p:cNvSpPr>
            <a:spLocks noGrp="1"/>
          </p:cNvSpPr>
          <p:nvPr>
            <p:ph type="body" idx="21" hasCustomPrompt="1"/>
          </p:nvPr>
        </p:nvSpPr>
        <p:spPr>
          <a:xfrm>
            <a:off x="3395993" y="545955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61" name="文本占位符 31"/>
          <p:cNvSpPr>
            <a:spLocks noGrp="1"/>
          </p:cNvSpPr>
          <p:nvPr>
            <p:ph type="body" idx="22" hasCustomPrompt="1"/>
          </p:nvPr>
        </p:nvSpPr>
        <p:spPr>
          <a:xfrm>
            <a:off x="4134900" y="545955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8" name="文本占位符 33"/>
          <p:cNvSpPr>
            <a:spLocks noGrp="1"/>
          </p:cNvSpPr>
          <p:nvPr>
            <p:ph type="body" idx="23" hasCustomPrompt="1"/>
          </p:nvPr>
        </p:nvSpPr>
        <p:spPr>
          <a:xfrm>
            <a:off x="3388261" y="383474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序</a:t>
            </a:r>
          </a:p>
        </p:txBody>
      </p:sp>
    </p:spTree>
    <p:extLst>
      <p:ext uri="{BB962C8B-B14F-4D97-AF65-F5344CB8AC3E}">
        <p14:creationId xmlns:p14="http://schemas.microsoft.com/office/powerpoint/2010/main" val="1907587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 anchorCtr="0"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Shape 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518710" y="71437"/>
            <a:ext cx="926841" cy="88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06"/>
          <p:cNvSpPr txBox="1"/>
          <p:nvPr/>
        </p:nvSpPr>
        <p:spPr>
          <a:xfrm>
            <a:off x="4768800" y="261900"/>
            <a:ext cx="2654400" cy="4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altLang="en-US" sz="3600" b="1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  <a:endParaRPr sz="3600" b="1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idx="12" hasCustomPrompt="1"/>
          </p:nvPr>
        </p:nvSpPr>
        <p:spPr>
          <a:xfrm>
            <a:off x="3400425" y="139753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37" name="文本占位符 33"/>
          <p:cNvSpPr>
            <a:spLocks noGrp="1"/>
          </p:cNvSpPr>
          <p:nvPr>
            <p:ph type="body" idx="14" hasCustomPrompt="1"/>
          </p:nvPr>
        </p:nvSpPr>
        <p:spPr>
          <a:xfrm>
            <a:off x="3395993" y="2209943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章</a:t>
            </a:r>
          </a:p>
        </p:txBody>
      </p:sp>
      <p:sp>
        <p:nvSpPr>
          <p:cNvPr id="47" name="文本占位符 31"/>
          <p:cNvSpPr>
            <a:spLocks noGrp="1"/>
          </p:cNvSpPr>
          <p:nvPr>
            <p:ph type="body" idx="11" hasCustomPrompt="1"/>
          </p:nvPr>
        </p:nvSpPr>
        <p:spPr>
          <a:xfrm>
            <a:off x="4139335" y="139753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48" name="文本占位符 31"/>
          <p:cNvSpPr>
            <a:spLocks noGrp="1"/>
          </p:cNvSpPr>
          <p:nvPr>
            <p:ph type="body" idx="13" hasCustomPrompt="1"/>
          </p:nvPr>
        </p:nvSpPr>
        <p:spPr>
          <a:xfrm>
            <a:off x="4134900" y="2209943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4" name="文本占位符 33"/>
          <p:cNvSpPr>
            <a:spLocks noGrp="1"/>
          </p:cNvSpPr>
          <p:nvPr>
            <p:ph type="body" idx="15" hasCustomPrompt="1"/>
          </p:nvPr>
        </p:nvSpPr>
        <p:spPr>
          <a:xfrm>
            <a:off x="3395993" y="3022347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节</a:t>
            </a:r>
          </a:p>
        </p:txBody>
      </p:sp>
      <p:sp>
        <p:nvSpPr>
          <p:cNvPr id="55" name="文本占位符 31"/>
          <p:cNvSpPr>
            <a:spLocks noGrp="1"/>
          </p:cNvSpPr>
          <p:nvPr>
            <p:ph type="body" idx="16" hasCustomPrompt="1"/>
          </p:nvPr>
        </p:nvSpPr>
        <p:spPr>
          <a:xfrm>
            <a:off x="4134900" y="3022347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7" name="文本占位符 31"/>
          <p:cNvSpPr>
            <a:spLocks noGrp="1"/>
          </p:cNvSpPr>
          <p:nvPr>
            <p:ph type="body" idx="18" hasCustomPrompt="1"/>
          </p:nvPr>
        </p:nvSpPr>
        <p:spPr>
          <a:xfrm>
            <a:off x="4125350" y="383474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8" name="文本占位符 33"/>
          <p:cNvSpPr>
            <a:spLocks noGrp="1"/>
          </p:cNvSpPr>
          <p:nvPr>
            <p:ph type="body" idx="19" hasCustomPrompt="1"/>
          </p:nvPr>
        </p:nvSpPr>
        <p:spPr>
          <a:xfrm>
            <a:off x="3395993" y="4647155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号</a:t>
            </a:r>
          </a:p>
        </p:txBody>
      </p:sp>
      <p:sp>
        <p:nvSpPr>
          <p:cNvPr id="59" name="文本占位符 31"/>
          <p:cNvSpPr>
            <a:spLocks noGrp="1"/>
          </p:cNvSpPr>
          <p:nvPr>
            <p:ph type="body" idx="20" hasCustomPrompt="1"/>
          </p:nvPr>
        </p:nvSpPr>
        <p:spPr>
          <a:xfrm>
            <a:off x="4134900" y="4647155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60" name="文本占位符 33"/>
          <p:cNvSpPr>
            <a:spLocks noGrp="1"/>
          </p:cNvSpPr>
          <p:nvPr>
            <p:ph type="body" idx="21" hasCustomPrompt="1"/>
          </p:nvPr>
        </p:nvSpPr>
        <p:spPr>
          <a:xfrm>
            <a:off x="3395993" y="545955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61" name="文本占位符 31"/>
          <p:cNvSpPr>
            <a:spLocks noGrp="1"/>
          </p:cNvSpPr>
          <p:nvPr>
            <p:ph type="body" idx="22" hasCustomPrompt="1"/>
          </p:nvPr>
        </p:nvSpPr>
        <p:spPr>
          <a:xfrm>
            <a:off x="4134900" y="545955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8" name="文本占位符 33"/>
          <p:cNvSpPr>
            <a:spLocks noGrp="1"/>
          </p:cNvSpPr>
          <p:nvPr>
            <p:ph type="body" idx="23" hasCustomPrompt="1"/>
          </p:nvPr>
        </p:nvSpPr>
        <p:spPr>
          <a:xfrm>
            <a:off x="3388261" y="383474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defRPr>
            </a:lvl1pPr>
          </a:lstStyle>
          <a:p>
            <a:pPr marL="342900" lvl="0" indent="-342900" algn="ctr" defTabSz="456565"/>
            <a:r>
              <a:rPr lang="zh-CN" altLang="en-US"/>
              <a:t>序</a:t>
            </a:r>
          </a:p>
        </p:txBody>
      </p:sp>
    </p:spTree>
    <p:extLst>
      <p:ext uri="{BB962C8B-B14F-4D97-AF65-F5344CB8AC3E}">
        <p14:creationId xmlns:p14="http://schemas.microsoft.com/office/powerpoint/2010/main" val="275196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DBAF6E25-0617-484F-8576-78D14D2C1C5A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B560D69A-1A8F-49AA-B452-FE378DD7CCE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48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E33FADC4-A2D9-4812-9964-9B5EAC15ACCC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F94D0BF7-70CE-467A-88A3-F7D010E450E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9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B839A45-BB1B-4A47-97DF-56E4BC7594BF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4A37941-0869-4D5A-9566-040E1059FA7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461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A3BF3DC8-ECE9-4625-BC7C-49378BF4C746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54F859F-ABBD-48C9-877A-5CD95B771EB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181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4E065B07-2399-4F5E-999F-AAE99A574139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4CE4C66-B62A-44B5-866F-0B3BB8A0F2D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170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BC59502-20E9-4703-9E30-339CE51F5EED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9DD89918-F391-48CC-A373-C1FC412A96C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359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D03A12B-5DE3-480E-870A-2F67CEF1A268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76BC697-9808-4ACF-A325-DBA70FAF91F7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25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85B1A90-1CC2-4552-ADCE-D70ED6D7D739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2BCD8ED-3789-4F8F-A05E-6FBB14CD5C8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90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C07D6EC-49F0-4828-A6EF-C2025E463C76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7EBEF93D-AC65-4C27-8651-C9550EF1DE6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847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CE4F696A-C2E2-43AE-A55E-682147F1BD50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8BC3070-F216-495A-BDBA-7109B66E8A1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250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 anchorCtr="0"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" name="Shape 89"/>
          <p:cNvPicPr preferRelativeResize="0">
            <a:picLocks/>
          </p:cNvPicPr>
          <p:nvPr/>
        </p:nvPicPr>
        <p:blipFill>
          <a:blip r:embed="rId2"/>
          <a:stretch/>
        </p:blipFill>
        <p:spPr>
          <a:xfrm>
            <a:off x="10518710" y="71437"/>
            <a:ext cx="926841" cy="88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06"/>
          <p:cNvSpPr txBox="1"/>
          <p:nvPr/>
        </p:nvSpPr>
        <p:spPr>
          <a:xfrm>
            <a:off x="4768800" y="261900"/>
            <a:ext cx="2654400" cy="4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altLang="en-US" sz="3600" b="1">
                <a:solidFill>
                  <a:srgbClr val="FFFFFF"/>
                </a:solidFill>
                <a:latin typeface="楷体"/>
                <a:ea typeface="楷体"/>
              </a:rPr>
              <a:t>目录</a:t>
            </a:r>
            <a:endParaRPr sz="3600" b="1">
              <a:solidFill>
                <a:srgbClr val="FFFFFF"/>
              </a:solidFill>
              <a:latin typeface="楷体"/>
              <a:ea typeface="楷体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idx="12" hasCustomPrompt="1"/>
          </p:nvPr>
        </p:nvSpPr>
        <p:spPr>
          <a:xfrm>
            <a:off x="3400425" y="139753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37" name="文本占位符 33"/>
          <p:cNvSpPr>
            <a:spLocks noGrp="1"/>
          </p:cNvSpPr>
          <p:nvPr>
            <p:ph type="body" idx="14" hasCustomPrompt="1"/>
          </p:nvPr>
        </p:nvSpPr>
        <p:spPr>
          <a:xfrm>
            <a:off x="3395993" y="2209943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zh-CN" altLang="en-US"/>
              <a:t>章</a:t>
            </a:r>
          </a:p>
        </p:txBody>
      </p:sp>
      <p:sp>
        <p:nvSpPr>
          <p:cNvPr id="47" name="文本占位符 31"/>
          <p:cNvSpPr>
            <a:spLocks noGrp="1"/>
          </p:cNvSpPr>
          <p:nvPr>
            <p:ph type="body" idx="11" hasCustomPrompt="1"/>
          </p:nvPr>
        </p:nvSpPr>
        <p:spPr>
          <a:xfrm>
            <a:off x="4139335" y="139753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48" name="文本占位符 31"/>
          <p:cNvSpPr>
            <a:spLocks noGrp="1"/>
          </p:cNvSpPr>
          <p:nvPr>
            <p:ph type="body" idx="13" hasCustomPrompt="1"/>
          </p:nvPr>
        </p:nvSpPr>
        <p:spPr>
          <a:xfrm>
            <a:off x="4134900" y="2209943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4" name="文本占位符 33"/>
          <p:cNvSpPr>
            <a:spLocks noGrp="1"/>
          </p:cNvSpPr>
          <p:nvPr>
            <p:ph type="body" idx="15" hasCustomPrompt="1"/>
          </p:nvPr>
        </p:nvSpPr>
        <p:spPr>
          <a:xfrm>
            <a:off x="3395993" y="3022347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zh-CN" altLang="en-US"/>
              <a:t>节</a:t>
            </a:r>
          </a:p>
        </p:txBody>
      </p:sp>
      <p:sp>
        <p:nvSpPr>
          <p:cNvPr id="55" name="文本占位符 31"/>
          <p:cNvSpPr>
            <a:spLocks noGrp="1"/>
          </p:cNvSpPr>
          <p:nvPr>
            <p:ph type="body" idx="16" hasCustomPrompt="1"/>
          </p:nvPr>
        </p:nvSpPr>
        <p:spPr>
          <a:xfrm>
            <a:off x="4134900" y="3022347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7" name="文本占位符 31"/>
          <p:cNvSpPr>
            <a:spLocks noGrp="1"/>
          </p:cNvSpPr>
          <p:nvPr>
            <p:ph type="body" idx="18" hasCustomPrompt="1"/>
          </p:nvPr>
        </p:nvSpPr>
        <p:spPr>
          <a:xfrm>
            <a:off x="4125350" y="383474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58" name="文本占位符 33"/>
          <p:cNvSpPr>
            <a:spLocks noGrp="1"/>
          </p:cNvSpPr>
          <p:nvPr>
            <p:ph type="body" idx="19" hasCustomPrompt="1"/>
          </p:nvPr>
        </p:nvSpPr>
        <p:spPr>
          <a:xfrm>
            <a:off x="3395993" y="4647155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zh-CN" altLang="en-US"/>
              <a:t>号</a:t>
            </a:r>
          </a:p>
        </p:txBody>
      </p:sp>
      <p:sp>
        <p:nvSpPr>
          <p:cNvPr id="59" name="文本占位符 31"/>
          <p:cNvSpPr>
            <a:spLocks noGrp="1"/>
          </p:cNvSpPr>
          <p:nvPr>
            <p:ph type="body" idx="20" hasCustomPrompt="1"/>
          </p:nvPr>
        </p:nvSpPr>
        <p:spPr>
          <a:xfrm>
            <a:off x="4134900" y="4647155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60" name="文本占位符 33"/>
          <p:cNvSpPr>
            <a:spLocks noGrp="1"/>
          </p:cNvSpPr>
          <p:nvPr>
            <p:ph type="body" idx="21" hasCustomPrompt="1"/>
          </p:nvPr>
        </p:nvSpPr>
        <p:spPr>
          <a:xfrm>
            <a:off x="3395993" y="545955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en-US" altLang="zh-CN"/>
              <a:t>#</a:t>
            </a:r>
            <a:endParaRPr lang="zh-CN" altLang="en-US"/>
          </a:p>
        </p:txBody>
      </p:sp>
      <p:sp>
        <p:nvSpPr>
          <p:cNvPr id="61" name="文本占位符 31"/>
          <p:cNvSpPr>
            <a:spLocks noGrp="1"/>
          </p:cNvSpPr>
          <p:nvPr>
            <p:ph type="body" idx="22" hasCustomPrompt="1"/>
          </p:nvPr>
        </p:nvSpPr>
        <p:spPr>
          <a:xfrm>
            <a:off x="4134900" y="5459559"/>
            <a:ext cx="4690339" cy="523875"/>
          </a:xfrm>
          <a:prstGeom prst="rect">
            <a:avLst/>
          </a:prstGeom>
          <a:ln>
            <a:solidFill>
              <a:srgbClr val="711A5F"/>
            </a:solidFill>
          </a:ln>
        </p:spPr>
        <p:txBody>
          <a:bodyPr anchor="ctr"/>
          <a:lstStyle>
            <a:lvl1pPr marL="114300" lvl="0" indent="0" algn="ctr">
              <a:buNone/>
              <a:defRPr lang="zh-CN" altLang="en-US" sz="2400" b="1" kern="1200">
                <a:solidFill>
                  <a:schemeClr val="tx1"/>
                </a:solidFill>
                <a:latin typeface="楷体"/>
                <a:ea typeface="楷体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8" name="文本占位符 33"/>
          <p:cNvSpPr>
            <a:spLocks noGrp="1"/>
          </p:cNvSpPr>
          <p:nvPr>
            <p:ph type="body" idx="23" hasCustomPrompt="1"/>
          </p:nvPr>
        </p:nvSpPr>
        <p:spPr>
          <a:xfrm>
            <a:off x="3388261" y="3834749"/>
            <a:ext cx="851359" cy="523875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ctr" anchorCtr="0">
            <a:normAutofit/>
          </a:bodyPr>
          <a:lstStyle>
            <a:lvl1pPr marL="0" lvl="0" indent="0" algn="ctr">
              <a:buNone/>
              <a:defRPr lang="zh-CN" altLang="en-US" sz="2400" b="1" kern="1200">
                <a:solidFill>
                  <a:srgbClr val="FFFFFF"/>
                </a:solidFill>
                <a:latin typeface="等线"/>
                <a:ea typeface="等线"/>
              </a:defRPr>
            </a:lvl1pPr>
          </a:lstStyle>
          <a:p>
            <a:pPr marL="342900" lvl="0" indent="-342900" algn="ctr" defTabSz="456565"/>
            <a:r>
              <a:rPr lang="zh-CN" altLang="en-US"/>
              <a:t>序</a:t>
            </a:r>
          </a:p>
        </p:txBody>
      </p:sp>
    </p:spTree>
    <p:extLst>
      <p:ext uri="{BB962C8B-B14F-4D97-AF65-F5344CB8AC3E}">
        <p14:creationId xmlns:p14="http://schemas.microsoft.com/office/powerpoint/2010/main" val="39228985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38595"/>
            <a:ext cx="41148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84160" y="577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88A0CF-08D8-447A-8BF3-EEA532954A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-20935"/>
            <a:ext cx="3131418" cy="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00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222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062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824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37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823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243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919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801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7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056147-33AC-1B19-4B47-10A6D2BE9D59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0006D-EDEB-D1AB-1C75-CE0177588B9A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7CC09-25CF-485B-AE6C-87F37210DF9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3E8A0-4D4F-4BFB-9758-3F274B7D38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400" kern="0" dirty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0" dirty="0" smtClean="0">
          <a:solidFill>
            <a:srgbClr val="0000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53CCC-0B89-4C52-9569-AAD251429637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C8582-7E7D-4E07-958A-DEF942C350D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4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1C60B-54A3-4BD0-AE54-741185E7DA50}" type="datetimeFigureOut">
              <a:rPr lang="zh-CN" altLang="en-US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4BC92-E87C-428A-8518-B11708E1F7B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73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9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.xml"/><Relationship Id="rId7" Type="http://schemas.openxmlformats.org/officeDocument/2006/relationships/image" Target="../media/image2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84" Type="http://schemas.openxmlformats.org/officeDocument/2006/relationships/image" Target="../media/image137.png"/><Relationship Id="rId89" Type="http://schemas.openxmlformats.org/officeDocument/2006/relationships/image" Target="../media/image142.png"/><Relationship Id="rId16" Type="http://schemas.openxmlformats.org/officeDocument/2006/relationships/image" Target="../media/image69.png"/><Relationship Id="rId11" Type="http://schemas.openxmlformats.org/officeDocument/2006/relationships/image" Target="../media/image64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74" Type="http://schemas.openxmlformats.org/officeDocument/2006/relationships/image" Target="../media/image127.png"/><Relationship Id="rId79" Type="http://schemas.openxmlformats.org/officeDocument/2006/relationships/image" Target="../media/image132.png"/><Relationship Id="rId5" Type="http://schemas.openxmlformats.org/officeDocument/2006/relationships/image" Target="../media/image58.png"/><Relationship Id="rId90" Type="http://schemas.openxmlformats.org/officeDocument/2006/relationships/image" Target="../media/image143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122.png"/><Relationship Id="rId77" Type="http://schemas.openxmlformats.org/officeDocument/2006/relationships/image" Target="../media/image130.png"/><Relationship Id="rId8" Type="http://schemas.openxmlformats.org/officeDocument/2006/relationships/image" Target="../media/image61.png"/><Relationship Id="rId51" Type="http://schemas.openxmlformats.org/officeDocument/2006/relationships/image" Target="../media/image104.png"/><Relationship Id="rId72" Type="http://schemas.openxmlformats.org/officeDocument/2006/relationships/image" Target="../media/image125.png"/><Relationship Id="rId80" Type="http://schemas.openxmlformats.org/officeDocument/2006/relationships/image" Target="../media/image133.png"/><Relationship Id="rId85" Type="http://schemas.openxmlformats.org/officeDocument/2006/relationships/image" Target="../media/image138.png"/><Relationship Id="rId3" Type="http://schemas.openxmlformats.org/officeDocument/2006/relationships/image" Target="../media/image33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png"/><Relationship Id="rId67" Type="http://schemas.openxmlformats.org/officeDocument/2006/relationships/image" Target="../media/image120.png"/><Relationship Id="rId20" Type="http://schemas.openxmlformats.org/officeDocument/2006/relationships/image" Target="../media/image73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3.png"/><Relationship Id="rId75" Type="http://schemas.openxmlformats.org/officeDocument/2006/relationships/image" Target="../media/image128.png"/><Relationship Id="rId83" Type="http://schemas.openxmlformats.org/officeDocument/2006/relationships/image" Target="../media/image136.png"/><Relationship Id="rId88" Type="http://schemas.openxmlformats.org/officeDocument/2006/relationships/image" Target="../media/image14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3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6.png"/><Relationship Id="rId78" Type="http://schemas.openxmlformats.org/officeDocument/2006/relationships/image" Target="../media/image131.png"/><Relationship Id="rId81" Type="http://schemas.openxmlformats.org/officeDocument/2006/relationships/image" Target="../media/image134.png"/><Relationship Id="rId86" Type="http://schemas.openxmlformats.org/officeDocument/2006/relationships/image" Target="../media/image139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9" Type="http://schemas.openxmlformats.org/officeDocument/2006/relationships/image" Target="../media/image92.pn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6" Type="http://schemas.openxmlformats.org/officeDocument/2006/relationships/image" Target="../media/image129.png"/><Relationship Id="rId7" Type="http://schemas.openxmlformats.org/officeDocument/2006/relationships/image" Target="../media/image60.png"/><Relationship Id="rId71" Type="http://schemas.openxmlformats.org/officeDocument/2006/relationships/image" Target="../media/image124.png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82.png"/><Relationship Id="rId24" Type="http://schemas.openxmlformats.org/officeDocument/2006/relationships/image" Target="../media/image77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66" Type="http://schemas.openxmlformats.org/officeDocument/2006/relationships/image" Target="../media/image119.png"/><Relationship Id="rId87" Type="http://schemas.openxmlformats.org/officeDocument/2006/relationships/image" Target="../media/image140.png"/><Relationship Id="rId61" Type="http://schemas.openxmlformats.org/officeDocument/2006/relationships/image" Target="../media/image114.png"/><Relationship Id="rId82" Type="http://schemas.openxmlformats.org/officeDocument/2006/relationships/image" Target="../media/image135.png"/><Relationship Id="rId1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labvideo/qemu%e6%a8%a1%e6%8b%9f%e5%87%ba%e7%9a%84riscv%e5%a4%84%e7%90%86%e5%99%a8%e7%9a%84%e5%90%af%e5%8a%a8%e8%bf%87%e7%a8%8b%e5%88%86%e6%9e%90by%e5%8a%a9%e6%95%99kjr@2023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3045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1497" y="3880332"/>
            <a:ext cx="8607212" cy="1923701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宫晓利、蒲凌君、张久武、李浩然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 wanch_lhr@nankai.edu.cn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密码与网络空间安全学院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42097"/>
            <a:ext cx="4904792" cy="42790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3180" y="6095301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www.uruk.org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orig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-grub/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mem64mb.html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5399" y="6121967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/>
              <a:t>http://</a:t>
            </a:r>
            <a:r>
              <a:rPr lang="en-US" altLang="zh-CN" dirty="0" err="1"/>
              <a:t>www.uruk</a:t>
            </a:r>
            <a:r>
              <a:rPr lang="en-US" altLang="zh-CN" err="1"/>
              <a:t>.</a:t>
            </a:r>
            <a:r>
              <a:rPr lang="en-US" altLang="zh-CN"/>
              <a:t>org/orig-grub/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215312"/>
            <a:ext cx="5290600" cy="3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4B00E-7477-4321-994E-F7E1252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A14A54-F8D3-492D-929C-7362E56D4D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为什么新买的内存可以用在原来的程序中？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4B7B-5A25-4FDC-8495-C97C2A4DD5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在每次开机时都会进行内存检查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OS</a:t>
            </a:r>
            <a:r>
              <a:rPr lang="zh-CN" altLang="en-US" dirty="0"/>
              <a:t>启动时，通过</a:t>
            </a:r>
            <a:r>
              <a:rPr lang="en-US" altLang="zh-CN" dirty="0"/>
              <a:t>INT</a:t>
            </a:r>
            <a:r>
              <a:rPr lang="zh-CN" altLang="en-US" dirty="0"/>
              <a:t>调用，或者系统参数传递给</a:t>
            </a:r>
            <a:r>
              <a:rPr lang="en-US" altLang="zh-CN" dirty="0"/>
              <a:t>OS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有时也会自行检查</a:t>
            </a:r>
            <a:r>
              <a:rPr lang="en-US" altLang="zh-CN" dirty="0"/>
              <a:t>OS</a:t>
            </a:r>
            <a:r>
              <a:rPr lang="zh-CN" altLang="en-US" dirty="0"/>
              <a:t>的容量和布局？</a:t>
            </a:r>
            <a:endParaRPr lang="en-US" altLang="zh-CN" dirty="0"/>
          </a:p>
          <a:p>
            <a:r>
              <a:rPr lang="zh-CN" altLang="en-US" dirty="0"/>
              <a:t>这样开机和启动会不会很慢？</a:t>
            </a:r>
            <a:endParaRPr lang="en-US" altLang="zh-CN" dirty="0"/>
          </a:p>
          <a:p>
            <a:r>
              <a:rPr lang="zh-CN" altLang="en-US" dirty="0"/>
              <a:t>很多优化的方法出现了</a:t>
            </a:r>
            <a:endParaRPr lang="en-US" altLang="zh-CN" dirty="0"/>
          </a:p>
          <a:p>
            <a:pPr lvl="1"/>
            <a:r>
              <a:rPr lang="zh-CN" altLang="en-US" dirty="0"/>
              <a:t>内存上的</a:t>
            </a:r>
            <a:r>
              <a:rPr lang="en-US" altLang="zh-CN" dirty="0"/>
              <a:t>SPD</a:t>
            </a:r>
          </a:p>
          <a:p>
            <a:pPr lvl="1"/>
            <a:r>
              <a:rPr lang="zh-CN" altLang="en-US" dirty="0"/>
              <a:t>某些品牌机的开箱检测器</a:t>
            </a:r>
            <a:endParaRPr lang="en-US" altLang="zh-CN" dirty="0"/>
          </a:p>
          <a:p>
            <a:r>
              <a:rPr lang="en-US" altLang="zh-CN" dirty="0" err="1"/>
              <a:t>uCore</a:t>
            </a:r>
            <a:r>
              <a:rPr lang="zh-CN" altLang="en-US" dirty="0"/>
              <a:t>里面使用了一个非常不合理的省事方案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018195-5FFB-45D0-B7B2-4F173608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B348B-72F3-46D5-B388-0E488AA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3" y="1039738"/>
            <a:ext cx="7400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zh-CN" altLang="en-US" dirty="0"/>
              <a:t>启动地址一般是处理器预设的，如</a:t>
            </a:r>
            <a:r>
              <a:rPr lang="en-US" altLang="zh-CN" dirty="0"/>
              <a:t>0xffff0</a:t>
            </a:r>
            <a:r>
              <a:rPr lang="zh-CN" altLang="en-US" dirty="0"/>
              <a:t>，或者</a:t>
            </a:r>
            <a:r>
              <a:rPr lang="en-US" altLang="zh-CN" dirty="0"/>
              <a:t>0x00000000</a:t>
            </a:r>
            <a:r>
              <a:rPr lang="zh-CN" altLang="en-US" dirty="0"/>
              <a:t>，其中放着</a:t>
            </a:r>
            <a:r>
              <a:rPr lang="en-US" altLang="zh-CN" dirty="0"/>
              <a:t>BIOS</a:t>
            </a:r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中存储着一些基本指令</a:t>
            </a:r>
            <a:endParaRPr lang="en-US" altLang="zh-CN" dirty="0"/>
          </a:p>
          <a:p>
            <a:pPr lvl="2"/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  <a:p>
            <a:pPr lvl="2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2"/>
            <a:r>
              <a:rPr lang="zh-CN" altLang="en-US" dirty="0"/>
              <a:t>设备的简易初始化</a:t>
            </a:r>
            <a:endParaRPr lang="en-US" altLang="zh-CN" dirty="0"/>
          </a:p>
          <a:p>
            <a:pPr lvl="2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硬盘的数据载入到内存</a:t>
            </a:r>
            <a:endParaRPr lang="en-US" altLang="zh-CN" dirty="0"/>
          </a:p>
          <a:p>
            <a:pPr lvl="1"/>
            <a:r>
              <a:rPr lang="en-US" altLang="zh-CN" dirty="0"/>
              <a:t>MBR</a:t>
            </a:r>
            <a:r>
              <a:rPr lang="zh-CN" altLang="en-US" dirty="0"/>
              <a:t>中含引导程序、分区表、校验合</a:t>
            </a:r>
            <a:endParaRPr lang="en-US" altLang="zh-CN" dirty="0"/>
          </a:p>
          <a:p>
            <a:pPr lvl="1"/>
            <a:r>
              <a:rPr lang="zh-CN" altLang="en-US" dirty="0"/>
              <a:t>读取分区表信息定位到分区，读取引导信息（</a:t>
            </a:r>
            <a:r>
              <a:rPr lang="en-US" altLang="zh-CN" dirty="0"/>
              <a:t>VBR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VBR</a:t>
            </a:r>
            <a:r>
              <a:rPr lang="zh-CN" altLang="en-US" dirty="0"/>
              <a:t>中包含文件系统的读取方式和操作系统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F3DDFE-3DD5-42D5-BE34-A0933586E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4412" y="692696"/>
            <a:ext cx="8757588" cy="56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磁盘的初始化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C0B9CC-34D0-4387-9C5D-1B129AB7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584173"/>
            <a:ext cx="10801350" cy="31377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6D7F1C-6A88-48FB-A358-5111277C30FC}"/>
              </a:ext>
            </a:extLst>
          </p:cNvPr>
          <p:cNvSpPr/>
          <p:nvPr/>
        </p:nvSpPr>
        <p:spPr>
          <a:xfrm>
            <a:off x="2423592" y="5801479"/>
            <a:ext cx="607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https://blog.csdn.net/firas/article/details/8665366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03D7E0-A4E3-4B0F-BF2B-2380F285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28" y="-2732"/>
            <a:ext cx="10067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磁盘的初始化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C9355-9E29-4D0E-A509-AE5027DB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859745"/>
            <a:ext cx="10952381" cy="5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6F3B2A-DD7D-44C0-ABA2-50941A8DD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8277" y="1570038"/>
            <a:ext cx="913544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93F0F-7B8E-4225-B6FA-0C2C2E502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050249-12A1-439A-B3F1-FF756AF4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09" y="0"/>
            <a:ext cx="6650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93F0F-7B8E-4225-B6FA-0C2C2E502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1118CE-A3C3-47F3-9DD3-DCFC50A4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0"/>
            <a:ext cx="857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0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：用户眼中的操作系统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操作系统接管运行，为进程准备环境</a:t>
            </a:r>
            <a:endParaRPr lang="en-US" altLang="zh-CN" dirty="0"/>
          </a:p>
          <a:p>
            <a:pPr lvl="1"/>
            <a:r>
              <a:rPr lang="zh-CN" altLang="en-US" dirty="0"/>
              <a:t>获得物理内存分布，建立地址映射</a:t>
            </a:r>
            <a:endParaRPr lang="en-US" altLang="zh-CN" dirty="0"/>
          </a:p>
          <a:p>
            <a:pPr lvl="1"/>
            <a:r>
              <a:rPr lang="zh-CN" altLang="en-US" dirty="0"/>
              <a:t>管理中断，设置响应函数</a:t>
            </a:r>
            <a:endParaRPr lang="en-US" altLang="zh-CN" dirty="0"/>
          </a:p>
          <a:p>
            <a:pPr lvl="1"/>
            <a:r>
              <a:rPr lang="zh-CN" altLang="en-US" dirty="0"/>
              <a:t>获得连接的设备列表，并将其初始化</a:t>
            </a:r>
            <a:endParaRPr lang="en-US" altLang="zh-CN" dirty="0"/>
          </a:p>
          <a:p>
            <a:pPr lvl="1"/>
            <a:r>
              <a:rPr lang="zh-CN" altLang="en-US" dirty="0"/>
              <a:t>加载设备管理、加载文件系统、加载网络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创建第一个进程（来自硬盘上的应用程序）</a:t>
            </a:r>
            <a:endParaRPr lang="en-US" altLang="zh-CN" dirty="0"/>
          </a:p>
          <a:p>
            <a:r>
              <a:rPr lang="en-US" altLang="zh-CN" dirty="0"/>
              <a:t>Init</a:t>
            </a:r>
            <a:r>
              <a:rPr lang="zh-CN" altLang="en-US" dirty="0"/>
              <a:t>进程创建用户交互进程</a:t>
            </a:r>
            <a:r>
              <a:rPr lang="en-US" altLang="zh-CN" dirty="0"/>
              <a:t>(</a:t>
            </a:r>
            <a:r>
              <a:rPr lang="zh-CN" altLang="en-US" dirty="0"/>
              <a:t>对应实验</a:t>
            </a:r>
            <a:r>
              <a:rPr lang="en-US" altLang="zh-CN" dirty="0" err="1"/>
              <a:t>lab5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接收命令</a:t>
            </a:r>
            <a:endParaRPr lang="en-US" altLang="zh-CN" dirty="0"/>
          </a:p>
          <a:p>
            <a:pPr lvl="1"/>
            <a:r>
              <a:rPr lang="zh-CN" altLang="en-US" dirty="0"/>
              <a:t>图形化交互</a:t>
            </a:r>
            <a:endParaRPr lang="en-US" altLang="zh-CN" dirty="0"/>
          </a:p>
          <a:p>
            <a:pPr lvl="1"/>
            <a:r>
              <a:rPr lang="zh-CN" altLang="en-US" dirty="0"/>
              <a:t>回收资源</a:t>
            </a:r>
            <a:endParaRPr lang="en-US" altLang="zh-CN" dirty="0"/>
          </a:p>
          <a:p>
            <a:pPr lvl="1"/>
            <a:r>
              <a:rPr lang="zh-CN" altLang="en-US" dirty="0"/>
              <a:t>关机</a:t>
            </a: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6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8514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22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系统启动完成时地址空间布局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4440239" y="2205039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4443413" y="2209801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5961063" y="2555876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4727576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2711451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8112126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5448301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  <p:extLst>
      <p:ext uri="{BB962C8B-B14F-4D97-AF65-F5344CB8AC3E}">
        <p14:creationId xmlns:p14="http://schemas.microsoft.com/office/powerpoint/2010/main" val="9882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D372D-6D14-4547-AE50-A010BD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252AE94-6CF3-4FA8-98EC-73D4AEA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用户眼中的操作系统</a:t>
            </a:r>
          </a:p>
        </p:txBody>
      </p:sp>
    </p:spTree>
    <p:extLst>
      <p:ext uri="{BB962C8B-B14F-4D97-AF65-F5344CB8AC3E}">
        <p14:creationId xmlns:p14="http://schemas.microsoft.com/office/powerpoint/2010/main" val="76602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90607-C033-4277-976B-CC692516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B5888E7-EA3E-4E85-B0EF-F1ACD03E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Shell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2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pic>
        <p:nvPicPr>
          <p:cNvPr id="10" name="ECB019B1-382A-4266-B25C-5B523AA43C14-1" descr="wpp">
            <a:extLst>
              <a:ext uri="{FF2B5EF4-FFF2-40B4-BE49-F238E27FC236}">
                <a16:creationId xmlns:a16="http://schemas.microsoft.com/office/drawing/2014/main" id="{A773DF0E-EF90-4499-B154-50B7960E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074924"/>
            <a:ext cx="505587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52B923-6DD0-DCF1-2C89-4C17A118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F05635-1341-4095-8B10-2156A807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65" y="1665701"/>
            <a:ext cx="4879467" cy="455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6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（图形界面）为用户提供了什么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向操作系统请求资源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读取磁盘上的文件（资源管理器）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运行操作系统提供的命令（读取并运行磁盘上预留的程序）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有一些程序提供了控制设备和其他应用程序的功能（浏览器、微信在使用网络，游戏在使用屏幕和显卡，调试器在追踪其他程序等）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有一些程序提供了再次开发程序的功能（程序开发集成环境</a:t>
            </a:r>
            <a:r>
              <a:rPr lang="en-US" altLang="zh-CN" dirty="0" err="1">
                <a:ea typeface="宋体" panose="02010600030101010101" pitchFamily="2" charset="-122"/>
              </a:rPr>
              <a:t>VScode</a:t>
            </a:r>
            <a:r>
              <a:rPr lang="zh-CN" altLang="en-US" dirty="0">
                <a:ea typeface="宋体" panose="02010600030101010101" pitchFamily="2" charset="-122"/>
              </a:rPr>
              <a:t>等）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查看并管理系统的资源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电量、网络、时间等（任务栏）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查看进程状态，管理进程等（任务管理器）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9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程序员与</a:t>
            </a:r>
            <a:r>
              <a:rPr lang="en-US" altLang="zh-CN" dirty="0"/>
              <a:t>OS</a:t>
            </a:r>
            <a:r>
              <a:rPr lang="zh-CN" altLang="en-US" dirty="0"/>
              <a:t>的交互：内存申请和内存释放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41" y="3105332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29280-2E86-26E6-C699-301624A6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A77BC-D97A-2BCC-2F11-C128905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5C03CA-CEFD-95AE-5B85-27F5508FF5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有名页和匿（无）名页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29096-77E1-7655-518D-052CF6999EC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/>
              <a:t>有名页：利用</a:t>
            </a:r>
            <a:r>
              <a:rPr lang="en-US" altLang="zh-CN" dirty="0" err="1"/>
              <a:t>mmap</a:t>
            </a:r>
            <a:r>
              <a:rPr lang="zh-CN" altLang="en-US" dirty="0"/>
              <a:t>等系统调用，建立的虚拟内存区域对应的物理页，因为每一页的内容都与某个文件有确定的关联，因此称为“有名”</a:t>
            </a:r>
            <a:endParaRPr lang="en-US" altLang="zh-CN" dirty="0"/>
          </a:p>
          <a:p>
            <a:pPr eaLnBrk="1" hangingPunct="1"/>
            <a:r>
              <a:rPr lang="zh-CN" altLang="en-US" dirty="0"/>
              <a:t>匿名页：使用</a:t>
            </a:r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/>
              <a:t>malloc</a:t>
            </a:r>
            <a:r>
              <a:rPr lang="zh-CN" altLang="en-US" dirty="0"/>
              <a:t>从系统中获取一片“无名“的虚拟内存区域对应的物理页，因为在文件系统中没有与之对应的资源，因此叫无名或者匿名</a:t>
            </a:r>
            <a:endParaRPr lang="en-US" altLang="zh-CN" dirty="0"/>
          </a:p>
          <a:p>
            <a:pPr eaLnBrk="1" hangingPunct="1"/>
            <a:r>
              <a:rPr lang="zh-CN" altLang="en-US" dirty="0"/>
              <a:t>提问：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当物理内存不足时，首先被换出的是哪些页面？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优先考虑换入换出代价？还是访问的频度？</a:t>
            </a:r>
          </a:p>
        </p:txBody>
      </p:sp>
    </p:spTree>
    <p:extLst>
      <p:ext uri="{BB962C8B-B14F-4D97-AF65-F5344CB8AC3E}">
        <p14:creationId xmlns:p14="http://schemas.microsoft.com/office/powerpoint/2010/main" val="246828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操作系统未被“理论原理”覆盖的部分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操作系统是如何上电、加载的</a:t>
            </a:r>
            <a:endParaRPr lang="en-US" altLang="zh-CN" dirty="0"/>
          </a:p>
          <a:p>
            <a:pPr lvl="1"/>
            <a:r>
              <a:rPr lang="en-US" altLang="zh-CN" dirty="0"/>
              <a:t>OS</a:t>
            </a:r>
            <a:r>
              <a:rPr lang="zh-CN" altLang="en-US" dirty="0"/>
              <a:t>的代码是如何进入内存并准备运行的</a:t>
            </a:r>
            <a:endParaRPr lang="en-US" altLang="zh-CN" dirty="0"/>
          </a:p>
          <a:p>
            <a:r>
              <a:rPr lang="zh-CN" altLang="en-US" dirty="0"/>
              <a:t>操作系统是如何运行和管理系统的</a:t>
            </a:r>
            <a:endParaRPr lang="en-US" altLang="zh-CN" dirty="0"/>
          </a:p>
          <a:p>
            <a:pPr lvl="1"/>
            <a:r>
              <a:rPr lang="zh-CN" altLang="en-US" dirty="0"/>
              <a:t>第一个进程是怎么来的？后面的进程是怎么来的？</a:t>
            </a:r>
            <a:endParaRPr lang="en-US" altLang="zh-CN" dirty="0"/>
          </a:p>
          <a:p>
            <a:r>
              <a:rPr lang="zh-CN" altLang="en-US" dirty="0"/>
              <a:t>程序运行的过程中，操作系统是在帮忙还是拖后腿？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pPr eaLnBrk="1" hangingPunct="1"/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pPr eaLnBrk="1" hangingPunct="1"/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操作系统提供的服务是</a:t>
            </a:r>
            <a:r>
              <a:rPr lang="en-US" altLang="zh-CN" dirty="0"/>
              <a:t>”</a:t>
            </a:r>
            <a:r>
              <a:rPr lang="zh-CN" altLang="en-US" dirty="0"/>
              <a:t>免费</a:t>
            </a:r>
            <a:r>
              <a:rPr lang="en-US" altLang="zh-CN" dirty="0"/>
              <a:t>”</a:t>
            </a:r>
            <a:r>
              <a:rPr lang="zh-CN" altLang="en-US" dirty="0"/>
              <a:t>的吗？</a:t>
            </a:r>
          </a:p>
        </p:txBody>
      </p:sp>
    </p:spTree>
    <p:extLst>
      <p:ext uri="{BB962C8B-B14F-4D97-AF65-F5344CB8AC3E}">
        <p14:creationId xmlns:p14="http://schemas.microsoft.com/office/powerpoint/2010/main" val="217684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访问虚拟内存的代价</a:t>
            </a:r>
          </a:p>
        </p:txBody>
      </p:sp>
    </p:spTree>
    <p:extLst>
      <p:ext uri="{BB962C8B-B14F-4D97-AF65-F5344CB8AC3E}">
        <p14:creationId xmlns:p14="http://schemas.microsoft.com/office/powerpoint/2010/main" val="287973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3653" y="1356403"/>
            <a:ext cx="8639175" cy="2800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43653" y="3815758"/>
            <a:ext cx="8639175" cy="2838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194" y="768985"/>
            <a:ext cx="115216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普通的矩阵乘法，对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cache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行为进行模拟。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54578" y="4847633"/>
            <a:ext cx="1430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四次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cache miss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3C2249-D75D-4B68-BEC8-278D71A321D3}"/>
              </a:ext>
            </a:extLst>
          </p:cNvPr>
          <p:cNvSpPr txBox="1"/>
          <p:nvPr/>
        </p:nvSpPr>
        <p:spPr>
          <a:xfrm>
            <a:off x="410582" y="1812853"/>
            <a:ext cx="1700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注意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cache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只能以行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(cache line)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为单位访问内存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095" y="688340"/>
            <a:ext cx="8639175" cy="2838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76095" y="3641725"/>
            <a:ext cx="8639175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76095" y="1141095"/>
            <a:ext cx="8639175" cy="2838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94330" y="4471035"/>
            <a:ext cx="6749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读取矩阵A时，每次读取一行发生一次cache miss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读取矩阵B的每个元素都会发生一次cache miss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每次读取矩阵A的一行时，就对应着要遍历一遍矩阵B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所以我们一共发生了4+16*4=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68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次cache miss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195" y="768985"/>
            <a:ext cx="832485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交换计算顺序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6860" t="11935" r="30919" b="10299"/>
          <a:stretch>
            <a:fillRect/>
          </a:stretch>
        </p:blipFill>
        <p:spPr>
          <a:xfrm>
            <a:off x="678815" y="1659890"/>
            <a:ext cx="5375275" cy="2646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910" y="1605280"/>
            <a:ext cx="5993130" cy="27019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332230" y="4471035"/>
            <a:ext cx="343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原来的计算顺序：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061835" y="4559935"/>
            <a:ext cx="343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交换后的计算顺序：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76095" y="1240790"/>
            <a:ext cx="8639175" cy="2800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195" y="768985"/>
            <a:ext cx="832485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交换计算顺序，对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cache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行为进行模拟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44345" y="3671570"/>
            <a:ext cx="863917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095" y="737870"/>
            <a:ext cx="8639175" cy="2867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76095" y="3604895"/>
            <a:ext cx="8639175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交换循环顺序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095" y="902970"/>
            <a:ext cx="8639175" cy="29337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894330" y="4234815"/>
            <a:ext cx="67494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连续读矩阵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的4个元素才会发生一次cache miss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访问矩阵A时，每次读新的一行会发生一次cache miss，一共发生4次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矩阵B也是每次读取矩阵B的一行时会发生一次cache miss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每读一行矩阵A就需要遍历一次矩阵B，即读取矩阵B的4行，所以可以计算得出这种情况下的cache miss数为4+4*4=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pPr eaLnBrk="1" hangingPunct="1"/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加载到内存中（</a:t>
            </a:r>
            <a:r>
              <a:rPr lang="zh-CN" altLang="en-US" dirty="0">
                <a:solidFill>
                  <a:srgbClr val="FF0000"/>
                </a:solidFill>
              </a:rPr>
              <a:t>在本次实验中由</a:t>
            </a:r>
            <a:r>
              <a:rPr lang="en-US" altLang="zh-CN" dirty="0" err="1">
                <a:solidFill>
                  <a:srgbClr val="FF0000"/>
                </a:solidFill>
              </a:rPr>
              <a:t>qemu</a:t>
            </a:r>
            <a:r>
              <a:rPr lang="zh-CN" altLang="en-US" dirty="0">
                <a:solidFill>
                  <a:srgbClr val="FF0000"/>
                </a:solidFill>
              </a:rPr>
              <a:t>负责加载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真实的计算机上</a:t>
            </a:r>
            <a:r>
              <a:rPr lang="en-US" altLang="zh-CN" dirty="0"/>
              <a:t>BIOS(</a:t>
            </a:r>
            <a:r>
              <a:rPr lang="zh-CN" altLang="en-US" dirty="0"/>
              <a:t>或者</a:t>
            </a:r>
            <a:r>
              <a:rPr lang="en-US" altLang="zh-CN" dirty="0"/>
              <a:t>bootloader)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eaLnBrk="1" hangingPunct="1"/>
            <a:r>
              <a:rPr lang="zh-CN" altLang="en-US" dirty="0"/>
              <a:t>加载到哪里？哪里有内存？</a:t>
            </a:r>
            <a:endParaRPr lang="en-US" altLang="zh-CN" dirty="0"/>
          </a:p>
          <a:p>
            <a:pPr eaLnBrk="1" hangingPunct="1"/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pPr eaLnBrk="1" hangingPunct="1"/>
            <a:r>
              <a:rPr lang="zh-CN" altLang="en-US" dirty="0"/>
              <a:t>建立（段、）页机制：在内核空间中准备好页表相关的数据结构（</a:t>
            </a:r>
            <a:r>
              <a:rPr lang="en-US" altLang="zh-CN" dirty="0"/>
              <a:t>radix tree)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让</a:t>
            </a:r>
            <a:r>
              <a:rPr lang="en-US" altLang="zh-CN" dirty="0"/>
              <a:t>MMU</a:t>
            </a:r>
            <a:r>
              <a:rPr lang="zh-CN" altLang="en-US" dirty="0"/>
              <a:t>得到树根，就可以开启页模式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准备好进程管理的数据结构（上下文和</a:t>
            </a:r>
            <a:r>
              <a:rPr lang="en-US" altLang="zh-CN" dirty="0"/>
              <a:t>PCB</a:t>
            </a:r>
            <a:r>
              <a:rPr lang="zh-CN" altLang="en-US" dirty="0"/>
              <a:t>列表，见</a:t>
            </a:r>
            <a:r>
              <a:rPr lang="en-US" altLang="zh-CN" dirty="0"/>
              <a:t>lab4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准备好中断向量表加载进程到用户的数据和指令到用户空间，并交还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pPr eaLnBrk="1" hangingPunct="1"/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pPr eaLnBrk="1" hangingPunct="1"/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8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性能对比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0805" y="961390"/>
            <a:ext cx="97269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AMD Ryzen 9 7950X CPU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上的测试结果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50935" y="4909185"/>
            <a:ext cx="319526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红线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为普通矩阵乘法</a:t>
            </a:r>
          </a:p>
          <a:p>
            <a:r>
              <a:rPr lang="zh-CN" altLang="en-US" dirty="0">
                <a:solidFill>
                  <a:srgbClr val="1212FF"/>
                </a:solidFill>
                <a:latin typeface="微软雅黑" panose="020B0503020204020204" charset="-122"/>
                <a:ea typeface="微软雅黑" panose="020B0503020204020204" charset="-122"/>
              </a:rPr>
              <a:t>蓝线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为交换顺序的矩阵乘法</a:t>
            </a:r>
          </a:p>
          <a:p>
            <a:r>
              <a:rPr lang="zh-CN" altLang="en-US" dirty="0">
                <a:solidFill>
                  <a:srgbClr val="007F00"/>
                </a:solidFill>
                <a:latin typeface="微软雅黑" panose="020B0503020204020204" charset="-122"/>
                <a:ea typeface="微软雅黑" panose="020B0503020204020204" charset="-122"/>
              </a:rPr>
              <a:t>绿线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为分块矩阵乘法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4F9BFC-CFF4-9A6C-83B6-C3318776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" y="1395488"/>
            <a:ext cx="8341634" cy="49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923855" y="2230986"/>
            <a:ext cx="35181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只用时间表示性能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时间指数级增长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难以分析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不同的矩阵乘法实现随着矩阵规模的增大的表现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矩阵规模较小时，不同方法性能差异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不直观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119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性能表示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8329" y="1220613"/>
            <a:ext cx="97269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性能表示方法：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Gops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6324" y="2495172"/>
            <a:ext cx="102589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ops</a:t>
            </a:r>
            <a:r>
              <a:rPr lang="zh-CN" altLang="en-US" sz="20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指的是每秒进行的运算的数量</a:t>
            </a:r>
            <a:endParaRPr lang="en-US" altLang="zh-CN" sz="2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对于矩阵乘法而言，核心操作是乘法和加法，因此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ops = 2*(m*n*k)/time</a:t>
            </a: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因为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ops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的值通常较大，因此会使用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Gops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来表示算力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对于不同尺寸的矩阵，单纯计量其时间无法直接体现出变化的趋势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因此将所有矩阵的尺寸做归一化处理，得到其等效的算力，可以更加方便的对比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316" b="316"/>
          <a:stretch>
            <a:fillRect/>
          </a:stretch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8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性能对比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0805" y="961390"/>
            <a:ext cx="97269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AMD Ryzen 9 7950X CPU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上的测试结果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50935" y="4909185"/>
            <a:ext cx="319526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红线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为普通矩阵乘法</a:t>
            </a:r>
          </a:p>
          <a:p>
            <a:r>
              <a:rPr lang="zh-CN" altLang="en-US">
                <a:solidFill>
                  <a:srgbClr val="1212FF"/>
                </a:solidFill>
                <a:latin typeface="微软雅黑" panose="020B0503020204020204" charset="-122"/>
                <a:ea typeface="微软雅黑" panose="020B0503020204020204" charset="-122"/>
              </a:rPr>
              <a:t>蓝线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为交换顺序的矩阵乘法</a:t>
            </a:r>
          </a:p>
          <a:p>
            <a:r>
              <a:rPr lang="zh-CN" altLang="en-US">
                <a:solidFill>
                  <a:srgbClr val="007F00"/>
                </a:solidFill>
                <a:latin typeface="微软雅黑" panose="020B0503020204020204" charset="-122"/>
                <a:ea typeface="微软雅黑" panose="020B0503020204020204" charset="-122"/>
              </a:rPr>
              <a:t>绿线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为分块矩阵乘法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2490" y="1569085"/>
            <a:ext cx="7773670" cy="47224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877935" y="3216275"/>
            <a:ext cx="319526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L1 cache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512K</a:t>
            </a:r>
          </a:p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L2 cache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16M</a:t>
            </a:r>
          </a:p>
          <a:p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L3 cache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64M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7B162C-10C2-4DFE-B37D-80D43CD856C4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线程调度的代价</a:t>
            </a:r>
          </a:p>
        </p:txBody>
      </p:sp>
    </p:spTree>
    <p:extLst>
      <p:ext uri="{BB962C8B-B14F-4D97-AF65-F5344CB8AC3E}">
        <p14:creationId xmlns:p14="http://schemas.microsoft.com/office/powerpoint/2010/main" val="1293513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多线程的矩阵乘法实现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011" y="955612"/>
            <a:ext cx="5252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分块矩阵乘法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16178" y="1746075"/>
            <a:ext cx="4098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矩阵分块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16178" y="3765237"/>
            <a:ext cx="4098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分块乘法</a:t>
            </a:r>
          </a:p>
        </p:txBody>
      </p:sp>
      <p:sp>
        <p:nvSpPr>
          <p:cNvPr id="10" name="等腰三角形 9"/>
          <p:cNvSpPr/>
          <p:nvPr/>
        </p:nvSpPr>
        <p:spPr>
          <a:xfrm rot="5400000">
            <a:off x="1052435" y="1828801"/>
            <a:ext cx="289367" cy="208344"/>
          </a:xfrm>
          <a:prstGeom prst="triangle">
            <a:avLst/>
          </a:prstGeom>
          <a:solidFill>
            <a:srgbClr val="712355"/>
          </a:solidFill>
          <a:ln w="1270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052434" y="3861120"/>
            <a:ext cx="289367" cy="208344"/>
          </a:xfrm>
          <a:prstGeom prst="triangle">
            <a:avLst/>
          </a:prstGeom>
          <a:solidFill>
            <a:srgbClr val="712355"/>
          </a:solidFill>
          <a:ln w="1270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左中括号 6"/>
          <p:cNvSpPr/>
          <p:nvPr/>
        </p:nvSpPr>
        <p:spPr>
          <a:xfrm>
            <a:off x="2850406" y="2332152"/>
            <a:ext cx="88287" cy="1222514"/>
          </a:xfrm>
          <a:prstGeom prst="leftBracket">
            <a:avLst/>
          </a:prstGeom>
          <a:ln w="28575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左中括号 8"/>
          <p:cNvSpPr/>
          <p:nvPr/>
        </p:nvSpPr>
        <p:spPr>
          <a:xfrm flipH="1">
            <a:off x="4778004" y="2332152"/>
            <a:ext cx="88287" cy="1222514"/>
          </a:xfrm>
          <a:prstGeom prst="leftBracket">
            <a:avLst/>
          </a:prstGeom>
          <a:ln w="28575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14719" y="2206023"/>
            <a:ext cx="1732105" cy="1384995"/>
          </a:xfrm>
          <a:prstGeom prst="rect">
            <a:avLst/>
          </a:prstGeom>
          <a:blipFill>
            <a:blip r:embed="rId4"/>
            <a:stretch/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058862" y="2710294"/>
            <a:ext cx="1614038" cy="0"/>
          </a:xfrm>
          <a:prstGeom prst="line">
            <a:avLst/>
          </a:prstGeom>
          <a:ln w="19050">
            <a:solidFill>
              <a:srgbClr val="712355"/>
            </a:solidFill>
            <a:prstDash val="sysDot"/>
            <a:miter/>
          </a:ln>
        </p:spPr>
      </p:cxnSp>
      <p:cxnSp>
        <p:nvCxnSpPr>
          <p:cNvPr id="15" name="直接连接符 14"/>
          <p:cNvCxnSpPr/>
          <p:nvPr/>
        </p:nvCxnSpPr>
        <p:spPr>
          <a:xfrm>
            <a:off x="3640085" y="2402437"/>
            <a:ext cx="0" cy="1152229"/>
          </a:xfrm>
          <a:prstGeom prst="line">
            <a:avLst/>
          </a:prstGeom>
          <a:ln w="19050">
            <a:solidFill>
              <a:srgbClr val="712355"/>
            </a:solidFill>
            <a:prstDash val="sysDot"/>
            <a:miter/>
          </a:ln>
        </p:spPr>
      </p:cxnSp>
      <p:sp>
        <p:nvSpPr>
          <p:cNvPr id="19" name="左中括号 18"/>
          <p:cNvSpPr/>
          <p:nvPr/>
        </p:nvSpPr>
        <p:spPr>
          <a:xfrm>
            <a:off x="6576647" y="2298219"/>
            <a:ext cx="88287" cy="1222514"/>
          </a:xfrm>
          <a:prstGeom prst="leftBracket">
            <a:avLst/>
          </a:prstGeom>
          <a:ln w="28575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左中括号 20"/>
          <p:cNvSpPr/>
          <p:nvPr/>
        </p:nvSpPr>
        <p:spPr>
          <a:xfrm flipH="1">
            <a:off x="8444232" y="2332152"/>
            <a:ext cx="88287" cy="1222514"/>
          </a:xfrm>
          <a:prstGeom prst="leftBracket">
            <a:avLst/>
          </a:prstGeom>
          <a:ln w="28575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08408" y="2395927"/>
            <a:ext cx="545855" cy="369332"/>
          </a:xfrm>
          <a:prstGeom prst="rect">
            <a:avLst/>
          </a:prstGeom>
          <a:blipFill>
            <a:blip r:embed="rId5"/>
            <a:stretch>
              <a:fillRect l="-11111" r="-2222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6" name="文本框 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722615" y="2395927"/>
            <a:ext cx="545855" cy="369332"/>
          </a:xfrm>
          <a:prstGeom prst="rect">
            <a:avLst/>
          </a:prstGeom>
          <a:blipFill>
            <a:blip r:embed="rId6"/>
            <a:stretch>
              <a:fillRect l="-12360" r="-3371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7" name="文本框 2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12711" y="3043709"/>
            <a:ext cx="552972" cy="369332"/>
          </a:xfrm>
          <a:prstGeom prst="rect">
            <a:avLst/>
          </a:prstGeom>
          <a:blipFill>
            <a:blip r:embed="rId7"/>
            <a:stretch>
              <a:fillRect l="-12088" r="-2198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8" name="文本框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722615" y="3043709"/>
            <a:ext cx="552972" cy="369332"/>
          </a:xfrm>
          <a:prstGeom prst="rect">
            <a:avLst/>
          </a:prstGeom>
          <a:blipFill>
            <a:blip r:embed="rId8"/>
            <a:stretch>
              <a:fillRect l="-12088" r="-2198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9" name="箭头: 右 28"/>
          <p:cNvSpPr/>
          <p:nvPr/>
        </p:nvSpPr>
        <p:spPr>
          <a:xfrm>
            <a:off x="5328047" y="2850275"/>
            <a:ext cx="690203" cy="220235"/>
          </a:xfrm>
          <a:prstGeom prst="rightArrow">
            <a:avLst/>
          </a:prstGeom>
          <a:solidFill>
            <a:srgbClr val="712355"/>
          </a:solidFill>
          <a:ln w="1270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箭头: 上弧形 38"/>
          <p:cNvSpPr/>
          <p:nvPr/>
        </p:nvSpPr>
        <p:spPr>
          <a:xfrm>
            <a:off x="4092729" y="1849846"/>
            <a:ext cx="3983689" cy="523220"/>
          </a:xfrm>
          <a:prstGeom prst="curvedDownArrow">
            <a:avLst>
              <a:gd name="adj1" fmla="val 15509"/>
              <a:gd name="adj2" fmla="val 50000"/>
              <a:gd name="adj3" fmla="val 25000"/>
            </a:avLst>
          </a:prstGeom>
          <a:solidFill>
            <a:srgbClr val="712355"/>
          </a:solidFill>
          <a:ln w="1270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左中括号 40"/>
          <p:cNvSpPr/>
          <p:nvPr/>
        </p:nvSpPr>
        <p:spPr>
          <a:xfrm>
            <a:off x="1829788" y="4543477"/>
            <a:ext cx="75801" cy="838320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左中括号 41"/>
          <p:cNvSpPr/>
          <p:nvPr/>
        </p:nvSpPr>
        <p:spPr>
          <a:xfrm flipH="1">
            <a:off x="2844658" y="4556125"/>
            <a:ext cx="88286" cy="825672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41782" y="4607252"/>
            <a:ext cx="408189" cy="276999"/>
          </a:xfrm>
          <a:prstGeom prst="rect">
            <a:avLst/>
          </a:prstGeom>
          <a:blipFill>
            <a:blip r:embed="rId9"/>
            <a:stretch>
              <a:fillRect l="-13636" r="-4545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4" name="文本框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56643" y="4606125"/>
            <a:ext cx="408189" cy="276999"/>
          </a:xfrm>
          <a:prstGeom prst="rect">
            <a:avLst/>
          </a:prstGeom>
          <a:blipFill>
            <a:blip r:embed="rId10"/>
            <a:stretch>
              <a:fillRect l="-13433" r="-2985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5" name="文本框 4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36460" y="5028743"/>
            <a:ext cx="413511" cy="276999"/>
          </a:xfrm>
          <a:prstGeom prst="rect">
            <a:avLst/>
          </a:prstGeom>
          <a:blipFill>
            <a:blip r:embed="rId11"/>
            <a:stretch>
              <a:fillRect l="-13433" r="-4478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6" name="文本框 4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56643" y="5028742"/>
            <a:ext cx="413511" cy="276999"/>
          </a:xfrm>
          <a:prstGeom prst="rect">
            <a:avLst/>
          </a:prstGeom>
          <a:blipFill>
            <a:blip r:embed="rId12"/>
            <a:stretch>
              <a:fillRect l="-13235" r="-2941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0" name="左中括号 49"/>
          <p:cNvSpPr/>
          <p:nvPr/>
        </p:nvSpPr>
        <p:spPr>
          <a:xfrm>
            <a:off x="3074652" y="4548575"/>
            <a:ext cx="75801" cy="838320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左中括号 50"/>
          <p:cNvSpPr/>
          <p:nvPr/>
        </p:nvSpPr>
        <p:spPr>
          <a:xfrm flipH="1">
            <a:off x="4089522" y="4561223"/>
            <a:ext cx="88286" cy="825672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86646" y="4612350"/>
            <a:ext cx="403379" cy="276999"/>
          </a:xfrm>
          <a:prstGeom prst="rect">
            <a:avLst/>
          </a:prstGeom>
          <a:blipFill>
            <a:blip r:embed="rId13"/>
            <a:stretch>
              <a:fillRect l="-13636" r="-3030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3" name="文本框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1507" y="4611223"/>
            <a:ext cx="408189" cy="276999"/>
          </a:xfrm>
          <a:prstGeom prst="rect">
            <a:avLst/>
          </a:prstGeom>
          <a:blipFill>
            <a:blip r:embed="rId14"/>
            <a:stretch>
              <a:fillRect l="-10448" r="-4478" b="-1521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4" name="文本框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86646" y="5051672"/>
            <a:ext cx="408702" cy="276999"/>
          </a:xfrm>
          <a:prstGeom prst="rect">
            <a:avLst/>
          </a:prstGeom>
          <a:blipFill>
            <a:blip r:embed="rId15"/>
            <a:stretch>
              <a:fillRect l="-13433" r="-2985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5" name="文本框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1507" y="5033840"/>
            <a:ext cx="413511" cy="276999"/>
          </a:xfrm>
          <a:prstGeom prst="rect">
            <a:avLst/>
          </a:prstGeom>
          <a:blipFill>
            <a:blip r:embed="rId16"/>
            <a:stretch>
              <a:fillRect l="-10294" r="-4412" b="-155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55077" y="4696719"/>
            <a:ext cx="32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=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左中括号 56"/>
          <p:cNvSpPr/>
          <p:nvPr/>
        </p:nvSpPr>
        <p:spPr>
          <a:xfrm>
            <a:off x="4959216" y="4545086"/>
            <a:ext cx="75801" cy="838320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左中括号 58"/>
          <p:cNvSpPr/>
          <p:nvPr/>
        </p:nvSpPr>
        <p:spPr>
          <a:xfrm flipH="1">
            <a:off x="10184830" y="4543477"/>
            <a:ext cx="88286" cy="825672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文本框 5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16877" y="4584247"/>
            <a:ext cx="2248885" cy="276999"/>
          </a:xfrm>
          <a:prstGeom prst="rect">
            <a:avLst/>
          </a:prstGeom>
          <a:blipFill>
            <a:blip r:embed="rId17"/>
            <a:stretch>
              <a:fillRect l="-1897" r="-542" b="-1777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61" name="文本框 6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11466" y="4615944"/>
            <a:ext cx="2254207" cy="276999"/>
          </a:xfrm>
          <a:prstGeom prst="rect">
            <a:avLst/>
          </a:prstGeom>
          <a:blipFill>
            <a:blip r:embed="rId18"/>
            <a:stretch>
              <a:fillRect l="-1622" r="-270" b="-1521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62" name="文本框 6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16877" y="4986727"/>
            <a:ext cx="2264851" cy="276999"/>
          </a:xfrm>
          <a:prstGeom prst="rect">
            <a:avLst/>
          </a:prstGeom>
          <a:blipFill>
            <a:blip r:embed="rId19"/>
            <a:stretch>
              <a:fillRect l="-1613" r="-269" b="-1777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63" name="文本框 6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11466" y="5018424"/>
            <a:ext cx="2264851" cy="276999"/>
          </a:xfrm>
          <a:prstGeom prst="rect">
            <a:avLst/>
          </a:prstGeom>
          <a:blipFill>
            <a:blip r:embed="rId20"/>
            <a:stretch>
              <a:fillRect l="-1613" r="-269" b="-1521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多线程的矩阵乘法实现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011" y="955612"/>
            <a:ext cx="5252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双线程优化实现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1487616" y="2317780"/>
            <a:ext cx="2019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本节实验用例：</a:t>
            </a:r>
          </a:p>
        </p:txBody>
      </p:sp>
      <p:sp>
        <p:nvSpPr>
          <p:cNvPr id="117" name="左中括号 116"/>
          <p:cNvSpPr/>
          <p:nvPr/>
        </p:nvSpPr>
        <p:spPr>
          <a:xfrm>
            <a:off x="5153529" y="3216878"/>
            <a:ext cx="75801" cy="1055804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左中括号 117"/>
          <p:cNvSpPr/>
          <p:nvPr/>
        </p:nvSpPr>
        <p:spPr>
          <a:xfrm flipH="1">
            <a:off x="5844251" y="3234482"/>
            <a:ext cx="72834" cy="1038199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文本框 1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65202" y="3277784"/>
            <a:ext cx="416011" cy="369332"/>
          </a:xfrm>
          <a:prstGeom prst="rect">
            <a:avLst/>
          </a:prstGeom>
          <a:blipFill>
            <a:blip r:embed="rId4"/>
            <a:stretch>
              <a:fillRect l="-14493" r="-289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0" name="文本框 1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51325" y="3755263"/>
            <a:ext cx="423128" cy="369332"/>
          </a:xfrm>
          <a:prstGeom prst="rect">
            <a:avLst/>
          </a:prstGeom>
          <a:blipFill>
            <a:blip r:embed="rId5"/>
            <a:stretch>
              <a:fillRect l="-14286" r="-2857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1" name="文本框 1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63740" y="3471643"/>
            <a:ext cx="1762983" cy="369332"/>
          </a:xfrm>
          <a:prstGeom prst="rect">
            <a:avLst/>
          </a:prstGeom>
          <a:blipFill>
            <a:blip r:embed="rId6"/>
            <a:stretch>
              <a:fillRect l="-3114" r="-1038" b="-666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2" name="文本框 1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7322" y="3512038"/>
            <a:ext cx="897938" cy="369332"/>
          </a:xfrm>
          <a:prstGeom prst="rect">
            <a:avLst/>
          </a:prstGeom>
          <a:blipFill>
            <a:blip r:embed="rId7"/>
            <a:stretch>
              <a:fillRect l="-10204" b="-655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3" name="左中括号 122"/>
          <p:cNvSpPr/>
          <p:nvPr/>
        </p:nvSpPr>
        <p:spPr>
          <a:xfrm>
            <a:off x="7085823" y="3234482"/>
            <a:ext cx="45719" cy="1038198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左中括号 123"/>
          <p:cNvSpPr/>
          <p:nvPr/>
        </p:nvSpPr>
        <p:spPr>
          <a:xfrm flipH="1">
            <a:off x="8345999" y="3236164"/>
            <a:ext cx="45720" cy="1038198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文本框 12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27422" y="3302001"/>
            <a:ext cx="982705" cy="369332"/>
          </a:xfrm>
          <a:prstGeom prst="rect">
            <a:avLst/>
          </a:prstGeom>
          <a:blipFill>
            <a:blip r:embed="rId8"/>
            <a:stretch>
              <a:fillRect l="-6211" r="-496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6" name="文本框 1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67414" y="3829019"/>
            <a:ext cx="989823" cy="369332"/>
          </a:xfrm>
          <a:prstGeom prst="rect">
            <a:avLst/>
          </a:prstGeom>
          <a:blipFill>
            <a:blip r:embed="rId9"/>
            <a:stretch>
              <a:fillRect l="-5521" r="-4908" b="-1311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27" name="箭头: 手杖形 126"/>
          <p:cNvSpPr/>
          <p:nvPr/>
        </p:nvSpPr>
        <p:spPr>
          <a:xfrm>
            <a:off x="3881031" y="2804018"/>
            <a:ext cx="1762984" cy="523220"/>
          </a:xfrm>
          <a:prstGeom prst="uturnArrow">
            <a:avLst>
              <a:gd name="adj1" fmla="val 25000"/>
              <a:gd name="adj2" fmla="val 23861"/>
              <a:gd name="adj3" fmla="val 18467"/>
              <a:gd name="adj4" fmla="val 43750"/>
              <a:gd name="adj5" fmla="val 76139"/>
            </a:avLst>
          </a:prstGeom>
          <a:solidFill>
            <a:srgbClr val="712355"/>
          </a:solidFill>
          <a:ln w="1270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7215497" y="3303154"/>
            <a:ext cx="1029815" cy="393550"/>
          </a:xfrm>
          <a:prstGeom prst="rect">
            <a:avLst/>
          </a:prstGeom>
          <a:noFill/>
          <a:ln w="19050">
            <a:solidFill>
              <a:srgbClr val="712355"/>
            </a:solidFill>
            <a:prstDash val="sysDot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223863" y="3839831"/>
            <a:ext cx="1029815" cy="393550"/>
          </a:xfrm>
          <a:prstGeom prst="rect">
            <a:avLst/>
          </a:prstGeom>
          <a:noFill/>
          <a:ln w="19050">
            <a:solidFill>
              <a:srgbClr val="712355"/>
            </a:solidFill>
            <a:prstDash val="sysDot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 flipV="1">
            <a:off x="8047463" y="2887615"/>
            <a:ext cx="672319" cy="390169"/>
          </a:xfrm>
          <a:prstGeom prst="straightConnector1">
            <a:avLst/>
          </a:prstGeom>
          <a:ln w="6350">
            <a:solidFill>
              <a:srgbClr val="712355"/>
            </a:solidFill>
            <a:prstDash val="solid"/>
            <a:miter/>
            <a:tailEnd type="triangle"/>
          </a:ln>
        </p:spPr>
      </p:cxnSp>
      <p:cxnSp>
        <p:nvCxnSpPr>
          <p:cNvPr id="131" name="直接箭头连接符 130"/>
          <p:cNvCxnSpPr/>
          <p:nvPr/>
        </p:nvCxnSpPr>
        <p:spPr>
          <a:xfrm>
            <a:off x="8009839" y="4222568"/>
            <a:ext cx="709943" cy="359362"/>
          </a:xfrm>
          <a:prstGeom prst="straightConnector1">
            <a:avLst/>
          </a:prstGeom>
          <a:ln w="6350">
            <a:solidFill>
              <a:srgbClr val="712355"/>
            </a:solidFill>
            <a:prstDash val="solid"/>
            <a:miter/>
            <a:tailEnd type="triangle"/>
          </a:ln>
        </p:spPr>
      </p:cxnSp>
      <p:sp>
        <p:nvSpPr>
          <p:cNvPr id="132" name="文本框 131"/>
          <p:cNvSpPr txBox="1"/>
          <p:nvPr/>
        </p:nvSpPr>
        <p:spPr>
          <a:xfrm>
            <a:off x="8719782" y="2654534"/>
            <a:ext cx="1762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线程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进行计算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8719782" y="4435093"/>
            <a:ext cx="1762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线程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进行计算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多线程的矩阵乘法实现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4010" y="955612"/>
            <a:ext cx="6249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双线程优化实现 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——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核心代码部分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40395" y="2146261"/>
            <a:ext cx="617458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void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 matrix_mul_th(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void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){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利用参数指针获取乘法所需参数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mul_thread_args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= 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mul_thread_args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*)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=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=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 = 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])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matrix_A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 = 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])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matrix_B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 = 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(*)[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])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单块矩阵相乘计算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=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m_from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&lt;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mul_args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m_to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++){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= 0;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++){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    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=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&lt;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++){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        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 += A[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 *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][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ni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];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     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   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D63C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NULL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}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3725" y="2146261"/>
            <a:ext cx="366321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typedef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struct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 AxB =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matrix_A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matrix_B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matrix_C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结果矩阵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m_from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子块计算开始行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m_to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子块计算结束行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行数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 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矩阵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列数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onsolas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Consolas"/>
                <a:ea typeface="微软雅黑" panose="020B0503020204020204" pitchFamily="34" charset="-122"/>
                <a:cs typeface="+mn-cs"/>
              </a:rPr>
              <a:t>mul_thread_args;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3725" y="1746151"/>
            <a:ext cx="2725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 Light"/>
                <a:ea typeface="等线 Light"/>
                <a:cs typeface="+mn-cs"/>
              </a:rPr>
              <a:t>线程函数参数结构体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40395" y="1694620"/>
            <a:ext cx="1253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等线 Light"/>
                <a:ea typeface="等线 Light"/>
                <a:cs typeface="+mn-cs"/>
              </a:rPr>
              <a:t>线程函数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 187"/>
          <p:cNvSpPr/>
          <p:nvPr/>
        </p:nvSpPr>
        <p:spPr>
          <a:xfrm>
            <a:off x="4483501" y="2167782"/>
            <a:ext cx="2912254" cy="1867274"/>
          </a:xfrm>
          <a:prstGeom prst="rect">
            <a:avLst/>
          </a:prstGeom>
          <a:solidFill>
            <a:srgbClr val="EEE4EA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4560104" y="2229519"/>
            <a:ext cx="2887952" cy="1936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4629063" y="2296928"/>
            <a:ext cx="2913997" cy="18706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588865" y="3816323"/>
            <a:ext cx="2165398" cy="324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592980" y="3072696"/>
            <a:ext cx="2154032" cy="554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588170" y="2191811"/>
            <a:ext cx="2147094" cy="828553"/>
          </a:xfrm>
          <a:prstGeom prst="rect">
            <a:avLst/>
          </a:prstGeom>
          <a:solidFill>
            <a:srgbClr val="EEE4EA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并行程序的设计思路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17023" y="799871"/>
            <a:ext cx="367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12355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大规模矩阵的并行化示例</a:t>
            </a:r>
          </a:p>
        </p:txBody>
      </p:sp>
      <p:sp>
        <p:nvSpPr>
          <p:cNvPr id="13" name="左中括号 12"/>
          <p:cNvSpPr/>
          <p:nvPr/>
        </p:nvSpPr>
        <p:spPr>
          <a:xfrm>
            <a:off x="1456154" y="2175782"/>
            <a:ext cx="74709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左中括号 20"/>
          <p:cNvSpPr/>
          <p:nvPr/>
        </p:nvSpPr>
        <p:spPr>
          <a:xfrm flipH="1">
            <a:off x="3815600" y="2169618"/>
            <a:ext cx="81037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33461" y="2184265"/>
            <a:ext cx="346826" cy="246221"/>
          </a:xfrm>
          <a:prstGeom prst="rect">
            <a:avLst/>
          </a:prstGeom>
          <a:blipFill>
            <a:blip r:embed="rId4"/>
            <a:stretch>
              <a:fillRect l="-7018" r="-175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8" name="文本框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47779" y="2176762"/>
            <a:ext cx="346826" cy="246221"/>
          </a:xfrm>
          <a:prstGeom prst="rect">
            <a:avLst/>
          </a:prstGeom>
          <a:blipFill>
            <a:blip r:embed="rId5"/>
            <a:stretch>
              <a:fillRect l="-7018" r="-175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28716" y="2476069"/>
            <a:ext cx="351571" cy="246221"/>
          </a:xfrm>
          <a:prstGeom prst="rect">
            <a:avLst/>
          </a:prstGeom>
          <a:blipFill>
            <a:blip r:embed="rId6"/>
            <a:stretch>
              <a:fillRect l="-5172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0" name="文本框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47779" y="2482130"/>
            <a:ext cx="351571" cy="246221"/>
          </a:xfrm>
          <a:prstGeom prst="rect">
            <a:avLst/>
          </a:prstGeom>
          <a:blipFill>
            <a:blip r:embed="rId7"/>
            <a:stretch>
              <a:fillRect l="-6897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1" name="文本框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2059" y="2174699"/>
            <a:ext cx="346826" cy="246221"/>
          </a:xfrm>
          <a:prstGeom prst="rect">
            <a:avLst/>
          </a:prstGeom>
          <a:blipFill>
            <a:blip r:embed="rId8"/>
            <a:stretch>
              <a:fillRect l="-7018" r="-175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2" name="文本框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8803" y="2179242"/>
            <a:ext cx="355995" cy="246221"/>
          </a:xfrm>
          <a:prstGeom prst="rect">
            <a:avLst/>
          </a:prstGeom>
          <a:blipFill>
            <a:blip r:embed="rId9"/>
            <a:stretch>
              <a:fillRect l="-6897" r="-1724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3" name="文本框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87314" y="2466503"/>
            <a:ext cx="351571" cy="246221"/>
          </a:xfrm>
          <a:prstGeom prst="rect">
            <a:avLst/>
          </a:prstGeom>
          <a:blipFill>
            <a:blip r:embed="rId10"/>
            <a:stretch>
              <a:fillRect l="-5172" r="-172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4" name="文本框 3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8803" y="2484610"/>
            <a:ext cx="365356" cy="246221"/>
          </a:xfrm>
          <a:prstGeom prst="rect">
            <a:avLst/>
          </a:prstGeom>
          <a:blipFill>
            <a:blip r:embed="rId11"/>
            <a:stretch>
              <a:fillRect l="-6667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5" name="文本框 3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26636" y="3370487"/>
            <a:ext cx="351571" cy="246221"/>
          </a:xfrm>
          <a:prstGeom prst="rect">
            <a:avLst/>
          </a:prstGeom>
          <a:blipFill>
            <a:blip r:embed="rId12"/>
            <a:stretch>
              <a:fillRect l="-6897" r="-172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6" name="文本框 3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40954" y="3362984"/>
            <a:ext cx="351571" cy="246221"/>
          </a:xfrm>
          <a:prstGeom prst="rect">
            <a:avLst/>
          </a:prstGeom>
          <a:blipFill>
            <a:blip r:embed="rId13"/>
            <a:stretch>
              <a:fillRect l="-7018" r="-350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7" name="文本框 3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45013" y="3823302"/>
            <a:ext cx="404470" cy="246221"/>
          </a:xfrm>
          <a:prstGeom prst="rect">
            <a:avLst/>
          </a:prstGeom>
          <a:blipFill>
            <a:blip r:embed="rId14"/>
            <a:stretch>
              <a:fillRect l="-6061" r="-1515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8" name="文本框 3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64076" y="3822219"/>
            <a:ext cx="404470" cy="246221"/>
          </a:xfrm>
          <a:prstGeom prst="rect">
            <a:avLst/>
          </a:prstGeom>
          <a:blipFill>
            <a:blip r:embed="rId15"/>
            <a:stretch>
              <a:fillRect l="-6061" r="-1515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39" name="文本框 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2059" y="3351623"/>
            <a:ext cx="351571" cy="246221"/>
          </a:xfrm>
          <a:prstGeom prst="rect">
            <a:avLst/>
          </a:prstGeom>
          <a:blipFill>
            <a:blip r:embed="rId16"/>
            <a:stretch>
              <a:fillRect l="-7018" r="-350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0" name="文本框 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8803" y="3356166"/>
            <a:ext cx="360740" cy="246221"/>
          </a:xfrm>
          <a:prstGeom prst="rect">
            <a:avLst/>
          </a:prstGeom>
          <a:blipFill>
            <a:blip r:embed="rId17"/>
            <a:stretch>
              <a:fillRect l="-6780" r="-1695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1" name="文本框 4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0436" y="3825870"/>
            <a:ext cx="404470" cy="246221"/>
          </a:xfrm>
          <a:prstGeom prst="rect">
            <a:avLst/>
          </a:prstGeom>
          <a:blipFill>
            <a:blip r:embed="rId18"/>
            <a:stretch>
              <a:fillRect l="-6061" r="-1515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2" name="文本框 4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81925" y="3822545"/>
            <a:ext cx="413639" cy="246221"/>
          </a:xfrm>
          <a:prstGeom prst="rect">
            <a:avLst/>
          </a:prstGeom>
          <a:blipFill>
            <a:blip r:embed="rId19"/>
            <a:stretch>
              <a:fillRect l="-5882" b="-175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3" name="文本框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23971" y="2763216"/>
            <a:ext cx="351571" cy="246221"/>
          </a:xfrm>
          <a:prstGeom prst="rect">
            <a:avLst/>
          </a:prstGeom>
          <a:blipFill>
            <a:blip r:embed="rId20"/>
            <a:stretch>
              <a:fillRect l="-5172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4" name="文本框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43034" y="2769277"/>
            <a:ext cx="351571" cy="246221"/>
          </a:xfrm>
          <a:prstGeom prst="rect">
            <a:avLst/>
          </a:prstGeom>
          <a:blipFill>
            <a:blip r:embed="rId21"/>
            <a:stretch>
              <a:fillRect l="-5172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5" name="文本框 4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82569" y="2745491"/>
            <a:ext cx="351571" cy="246221"/>
          </a:xfrm>
          <a:prstGeom prst="rect">
            <a:avLst/>
          </a:prstGeom>
          <a:blipFill>
            <a:blip r:embed="rId22"/>
            <a:stretch>
              <a:fillRect l="-5172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6" name="文本框 4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4058" y="2763598"/>
            <a:ext cx="360740" cy="246221"/>
          </a:xfrm>
          <a:prstGeom prst="rect">
            <a:avLst/>
          </a:prstGeom>
          <a:blipFill>
            <a:blip r:embed="rId23"/>
            <a:stretch>
              <a:fillRect l="-5085" r="-3390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7" name="文本框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39917" y="3055635"/>
            <a:ext cx="351571" cy="246221"/>
          </a:xfrm>
          <a:prstGeom prst="rect">
            <a:avLst/>
          </a:prstGeom>
          <a:blipFill>
            <a:blip r:embed="rId24"/>
            <a:stretch>
              <a:fillRect l="-5172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48" name="文本框 4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58980" y="3061696"/>
            <a:ext cx="351571" cy="246221"/>
          </a:xfrm>
          <a:prstGeom prst="rect">
            <a:avLst/>
          </a:prstGeom>
          <a:blipFill>
            <a:blip r:embed="rId25"/>
            <a:stretch>
              <a:fillRect l="-7018" r="-3509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0" name="文本框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8515" y="3037910"/>
            <a:ext cx="351571" cy="246221"/>
          </a:xfrm>
          <a:prstGeom prst="rect">
            <a:avLst/>
          </a:prstGeom>
          <a:blipFill>
            <a:blip r:embed="rId26"/>
            <a:stretch>
              <a:fillRect l="-6897" r="-172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51" name="文本框 5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70004" y="3056017"/>
            <a:ext cx="360740" cy="246221"/>
          </a:xfrm>
          <a:prstGeom prst="rect">
            <a:avLst/>
          </a:prstGeom>
          <a:blipFill>
            <a:blip r:embed="rId27"/>
            <a:stretch>
              <a:fillRect l="-6780" r="-1695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1567462" y="3587250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863337" y="2137351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863337" y="2450475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863921" y="2743828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863337" y="3016684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50628" y="3334173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850627" y="3797410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左中括号 89"/>
          <p:cNvSpPr/>
          <p:nvPr/>
        </p:nvSpPr>
        <p:spPr>
          <a:xfrm>
            <a:off x="4437012" y="2161135"/>
            <a:ext cx="74709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左中括号 90"/>
          <p:cNvSpPr/>
          <p:nvPr/>
        </p:nvSpPr>
        <p:spPr>
          <a:xfrm flipH="1">
            <a:off x="7553988" y="2156621"/>
            <a:ext cx="81037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文本框 9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14319" y="2169618"/>
            <a:ext cx="337079" cy="246221"/>
          </a:xfrm>
          <a:prstGeom prst="rect">
            <a:avLst/>
          </a:prstGeom>
          <a:blipFill>
            <a:blip r:embed="rId28"/>
            <a:stretch>
              <a:fillRect l="-12727" r="-3636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3" name="文本框 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3382" y="2139727"/>
            <a:ext cx="337079" cy="246221"/>
          </a:xfrm>
          <a:prstGeom prst="rect">
            <a:avLst/>
          </a:prstGeom>
          <a:blipFill>
            <a:blip r:embed="rId29"/>
            <a:stretch>
              <a:fillRect l="-12727" r="-3636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4" name="文本框 9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09574" y="2461422"/>
            <a:ext cx="341825" cy="246221"/>
          </a:xfrm>
          <a:prstGeom prst="rect">
            <a:avLst/>
          </a:prstGeom>
          <a:blipFill>
            <a:blip r:embed="rId30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5" name="文本框 9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3382" y="2445095"/>
            <a:ext cx="341825" cy="246221"/>
          </a:xfrm>
          <a:prstGeom prst="rect">
            <a:avLst/>
          </a:prstGeom>
          <a:blipFill>
            <a:blip r:embed="rId31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6" name="文本框 9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4515" y="2137664"/>
            <a:ext cx="337079" cy="246221"/>
          </a:xfrm>
          <a:prstGeom prst="rect">
            <a:avLst/>
          </a:prstGeom>
          <a:blipFill>
            <a:blip r:embed="rId32"/>
            <a:stretch>
              <a:fillRect l="-12727" r="-3636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7" name="文本框 9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75198" y="2152733"/>
            <a:ext cx="350865" cy="246221"/>
          </a:xfrm>
          <a:prstGeom prst="rect">
            <a:avLst/>
          </a:prstGeom>
          <a:blipFill>
            <a:blip r:embed="rId33"/>
            <a:stretch>
              <a:fillRect l="-1228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8" name="文本框 9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79770" y="2429468"/>
            <a:ext cx="341825" cy="246221"/>
          </a:xfrm>
          <a:prstGeom prst="rect">
            <a:avLst/>
          </a:prstGeom>
          <a:blipFill>
            <a:blip r:embed="rId34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99" name="文本框 9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7191" y="2471613"/>
            <a:ext cx="355610" cy="246221"/>
          </a:xfrm>
          <a:prstGeom prst="rect">
            <a:avLst/>
          </a:prstGeom>
          <a:blipFill>
            <a:blip r:embed="rId35"/>
            <a:stretch>
              <a:fillRect l="-1186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0" name="文本框 9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07494" y="3355840"/>
            <a:ext cx="341825" cy="246221"/>
          </a:xfrm>
          <a:prstGeom prst="rect">
            <a:avLst/>
          </a:prstGeom>
          <a:blipFill>
            <a:blip r:embed="rId36"/>
            <a:stretch>
              <a:fillRect l="-12500" r="-3571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1" name="文本框 10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26557" y="3325949"/>
            <a:ext cx="341825" cy="246221"/>
          </a:xfrm>
          <a:prstGeom prst="rect">
            <a:avLst/>
          </a:prstGeom>
          <a:blipFill>
            <a:blip r:embed="rId37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2" name="文本框 10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25871" y="3808655"/>
            <a:ext cx="346633" cy="246221"/>
          </a:xfrm>
          <a:prstGeom prst="rect">
            <a:avLst/>
          </a:prstGeom>
          <a:blipFill>
            <a:blip r:embed="rId38"/>
            <a:stretch>
              <a:fillRect l="-12281" r="-350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3" name="文本框 10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49679" y="3785184"/>
            <a:ext cx="346633" cy="246221"/>
          </a:xfrm>
          <a:prstGeom prst="rect">
            <a:avLst/>
          </a:prstGeom>
          <a:blipFill>
            <a:blip r:embed="rId39"/>
            <a:stretch>
              <a:fillRect l="-12281" r="-350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4" name="文本框 10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4515" y="3314588"/>
            <a:ext cx="341825" cy="246221"/>
          </a:xfrm>
          <a:prstGeom prst="rect">
            <a:avLst/>
          </a:prstGeom>
          <a:blipFill>
            <a:blip r:embed="rId40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5" name="文本框 10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7191" y="3343169"/>
            <a:ext cx="355610" cy="246221"/>
          </a:xfrm>
          <a:prstGeom prst="rect">
            <a:avLst/>
          </a:prstGeom>
          <a:blipFill>
            <a:blip r:embed="rId41"/>
            <a:stretch>
              <a:fillRect l="-11864" r="-3390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6" name="文本框 10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02892" y="3788835"/>
            <a:ext cx="346633" cy="246221"/>
          </a:xfrm>
          <a:prstGeom prst="rect">
            <a:avLst/>
          </a:prstGeom>
          <a:blipFill>
            <a:blip r:embed="rId42"/>
            <a:stretch>
              <a:fillRect l="-12281" r="-3509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7" name="文本框 10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20313" y="3809548"/>
            <a:ext cx="354649" cy="246221"/>
          </a:xfrm>
          <a:prstGeom prst="rect">
            <a:avLst/>
          </a:prstGeom>
          <a:blipFill>
            <a:blip r:embed="rId43"/>
            <a:stretch>
              <a:fillRect l="-12069" r="-172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8" name="文本框 10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04829" y="2748569"/>
            <a:ext cx="341825" cy="246221"/>
          </a:xfrm>
          <a:prstGeom prst="rect">
            <a:avLst/>
          </a:prstGeom>
          <a:blipFill>
            <a:blip r:embed="rId44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09" name="文本框 10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28637" y="2732242"/>
            <a:ext cx="341825" cy="246221"/>
          </a:xfrm>
          <a:prstGeom prst="rect">
            <a:avLst/>
          </a:prstGeom>
          <a:blipFill>
            <a:blip r:embed="rId45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0" name="文本框 10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75025" y="2708456"/>
            <a:ext cx="341825" cy="246221"/>
          </a:xfrm>
          <a:prstGeom prst="rect">
            <a:avLst/>
          </a:prstGeom>
          <a:blipFill>
            <a:blip r:embed="rId46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1" name="文本框 1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2446" y="2750601"/>
            <a:ext cx="349839" cy="246221"/>
          </a:xfrm>
          <a:prstGeom prst="rect">
            <a:avLst/>
          </a:prstGeom>
          <a:blipFill>
            <a:blip r:embed="rId47"/>
            <a:stretch>
              <a:fillRect l="-12069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2" name="文本框 1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20775" y="3040988"/>
            <a:ext cx="341825" cy="246221"/>
          </a:xfrm>
          <a:prstGeom prst="rect">
            <a:avLst/>
          </a:prstGeom>
          <a:blipFill>
            <a:blip r:embed="rId48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3" name="文本框 1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44583" y="3024661"/>
            <a:ext cx="341825" cy="246221"/>
          </a:xfrm>
          <a:prstGeom prst="rect">
            <a:avLst/>
          </a:prstGeom>
          <a:blipFill>
            <a:blip r:embed="rId49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4" name="文本框 1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90971" y="3000875"/>
            <a:ext cx="341825" cy="246221"/>
          </a:xfrm>
          <a:prstGeom prst="rect">
            <a:avLst/>
          </a:prstGeom>
          <a:blipFill>
            <a:blip r:embed="rId50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5" name="文本框 1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08392" y="3043020"/>
            <a:ext cx="355610" cy="246221"/>
          </a:xfrm>
          <a:prstGeom prst="rect">
            <a:avLst/>
          </a:prstGeom>
          <a:blipFill>
            <a:blip r:embed="rId51"/>
            <a:stretch>
              <a:fillRect l="-12069" r="-3448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4548320" y="3572603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601725" y="2124354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601725" y="2437478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602309" y="2730831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623768" y="3003899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6617308" y="3322008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624853" y="3784690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文本框 13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7598" y="2145589"/>
            <a:ext cx="337080" cy="246221"/>
          </a:xfrm>
          <a:prstGeom prst="rect">
            <a:avLst/>
          </a:prstGeom>
          <a:blipFill>
            <a:blip r:embed="rId52"/>
            <a:stretch>
              <a:fillRect l="-12727" r="-3636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37" name="文本框 13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7598" y="2450957"/>
            <a:ext cx="341825" cy="246221"/>
          </a:xfrm>
          <a:prstGeom prst="rect">
            <a:avLst/>
          </a:prstGeom>
          <a:blipFill>
            <a:blip r:embed="rId53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38" name="文本框 13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18731" y="2143526"/>
            <a:ext cx="337080" cy="246221"/>
          </a:xfrm>
          <a:prstGeom prst="rect">
            <a:avLst/>
          </a:prstGeom>
          <a:blipFill>
            <a:blip r:embed="rId54"/>
            <a:stretch>
              <a:fillRect l="-12727" r="-3636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39" name="文本框 1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13986" y="2435330"/>
            <a:ext cx="341825" cy="246221"/>
          </a:xfrm>
          <a:prstGeom prst="rect">
            <a:avLst/>
          </a:prstGeom>
          <a:blipFill>
            <a:blip r:embed="rId55"/>
            <a:stretch>
              <a:fillRect l="-12500" r="-3571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0" name="文本框 1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0773" y="3331811"/>
            <a:ext cx="341825" cy="246221"/>
          </a:xfrm>
          <a:prstGeom prst="rect">
            <a:avLst/>
          </a:prstGeom>
          <a:blipFill>
            <a:blip r:embed="rId56"/>
            <a:stretch>
              <a:fillRect l="-12500" r="-5357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1" name="文本框 14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83895" y="3791046"/>
            <a:ext cx="346633" cy="246221"/>
          </a:xfrm>
          <a:prstGeom prst="rect">
            <a:avLst/>
          </a:prstGeom>
          <a:blipFill>
            <a:blip r:embed="rId57"/>
            <a:stretch>
              <a:fillRect l="-12281" r="-5263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2" name="文本框 14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18731" y="3320450"/>
            <a:ext cx="341825" cy="246221"/>
          </a:xfrm>
          <a:prstGeom prst="rect">
            <a:avLst/>
          </a:prstGeom>
          <a:blipFill>
            <a:blip r:embed="rId58"/>
            <a:stretch>
              <a:fillRect l="-12500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3" name="文本框 1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37108" y="3794697"/>
            <a:ext cx="346633" cy="246221"/>
          </a:xfrm>
          <a:prstGeom prst="rect">
            <a:avLst/>
          </a:prstGeom>
          <a:blipFill>
            <a:blip r:embed="rId59"/>
            <a:stretch>
              <a:fillRect l="-12500" r="-5357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4" name="文本框 1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2853" y="2738104"/>
            <a:ext cx="341825" cy="246221"/>
          </a:xfrm>
          <a:prstGeom prst="rect">
            <a:avLst/>
          </a:prstGeom>
          <a:blipFill>
            <a:blip r:embed="rId60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5" name="文本框 14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09241" y="2714318"/>
            <a:ext cx="341825" cy="246221"/>
          </a:xfrm>
          <a:prstGeom prst="rect">
            <a:avLst/>
          </a:prstGeom>
          <a:blipFill>
            <a:blip r:embed="rId61"/>
            <a:stretch>
              <a:fillRect l="-12500" r="-3571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6" name="文本框 14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78799" y="3030523"/>
            <a:ext cx="341825" cy="246221"/>
          </a:xfrm>
          <a:prstGeom prst="rect">
            <a:avLst/>
          </a:prstGeom>
          <a:blipFill>
            <a:blip r:embed="rId62"/>
            <a:stretch>
              <a:fillRect l="-12500" r="-3571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47" name="文本框 1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25187" y="3006737"/>
            <a:ext cx="341825" cy="246221"/>
          </a:xfrm>
          <a:prstGeom prst="rect">
            <a:avLst/>
          </a:prstGeom>
          <a:blipFill>
            <a:blip r:embed="rId63"/>
            <a:stretch>
              <a:fillRect l="-12500" r="-3571" b="-1463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50" name="文本框 1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29696" y="2966471"/>
            <a:ext cx="304571" cy="369332"/>
          </a:xfrm>
          <a:prstGeom prst="rect">
            <a:avLst/>
          </a:prstGeom>
          <a:blipFill>
            <a:blip r:embed="rId64"/>
            <a:stretch>
              <a:fillRect l="-14000" r="-16000" b="-1667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51" name="矩形 150"/>
          <p:cNvSpPr/>
          <p:nvPr/>
        </p:nvSpPr>
        <p:spPr>
          <a:xfrm>
            <a:off x="8534968" y="3792294"/>
            <a:ext cx="2165398" cy="3246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539083" y="3048667"/>
            <a:ext cx="2154032" cy="554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8534273" y="2167782"/>
            <a:ext cx="2147094" cy="828553"/>
          </a:xfrm>
          <a:prstGeom prst="rect">
            <a:avLst/>
          </a:prstGeom>
          <a:solidFill>
            <a:srgbClr val="EEE4EA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4" name="左中括号 153"/>
          <p:cNvSpPr/>
          <p:nvPr/>
        </p:nvSpPr>
        <p:spPr>
          <a:xfrm>
            <a:off x="8402257" y="2151753"/>
            <a:ext cx="74709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左中括号 154"/>
          <p:cNvSpPr/>
          <p:nvPr/>
        </p:nvSpPr>
        <p:spPr>
          <a:xfrm flipH="1">
            <a:off x="10761703" y="2145589"/>
            <a:ext cx="81037" cy="1950711"/>
          </a:xfrm>
          <a:prstGeom prst="leftBracket">
            <a:avLst/>
          </a:prstGeom>
          <a:ln w="19050">
            <a:solidFill>
              <a:schemeClr val="dk1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 w="3810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6" name="文本框 15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79564" y="2160236"/>
            <a:ext cx="322781" cy="246221"/>
          </a:xfrm>
          <a:prstGeom prst="rect">
            <a:avLst/>
          </a:prstGeom>
          <a:blipFill>
            <a:blip r:embed="rId65"/>
            <a:stretch>
              <a:fillRect l="-5660" r="-377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57" name="文本框 15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3882" y="2152733"/>
            <a:ext cx="322589" cy="246221"/>
          </a:xfrm>
          <a:prstGeom prst="rect">
            <a:avLst/>
          </a:prstGeom>
          <a:blipFill>
            <a:blip r:embed="rId66"/>
            <a:stretch>
              <a:fillRect l="-5660" r="-1887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58" name="文本框 15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74819" y="2452040"/>
            <a:ext cx="327333" cy="246221"/>
          </a:xfrm>
          <a:prstGeom prst="rect">
            <a:avLst/>
          </a:prstGeom>
          <a:blipFill>
            <a:blip r:embed="rId67"/>
            <a:stretch>
              <a:fillRect l="-7547" r="-377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59" name="文本框 15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93882" y="2458101"/>
            <a:ext cx="327333" cy="246221"/>
          </a:xfrm>
          <a:prstGeom prst="rect">
            <a:avLst/>
          </a:prstGeom>
          <a:blipFill>
            <a:blip r:embed="rId68"/>
            <a:stretch>
              <a:fillRect l="-5556" r="-185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0" name="文本框 15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8162" y="2150670"/>
            <a:ext cx="322589" cy="246221"/>
          </a:xfrm>
          <a:prstGeom prst="rect">
            <a:avLst/>
          </a:prstGeom>
          <a:blipFill>
            <a:blip r:embed="rId69"/>
            <a:stretch>
              <a:fillRect l="-5660" r="-1887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1" name="文本框 16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04906" y="2155213"/>
            <a:ext cx="336374" cy="246221"/>
          </a:xfrm>
          <a:prstGeom prst="rect">
            <a:avLst/>
          </a:prstGeom>
          <a:blipFill>
            <a:blip r:embed="rId70"/>
            <a:stretch>
              <a:fillRect l="-5357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2" name="文本框 16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3417" y="2442474"/>
            <a:ext cx="327333" cy="246221"/>
          </a:xfrm>
          <a:prstGeom prst="rect">
            <a:avLst/>
          </a:prstGeom>
          <a:blipFill>
            <a:blip r:embed="rId71"/>
            <a:stretch>
              <a:fillRect l="-5556" r="-1852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3" name="文本框 16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04906" y="2460581"/>
            <a:ext cx="365356" cy="246221"/>
          </a:xfrm>
          <a:prstGeom prst="rect">
            <a:avLst/>
          </a:prstGeom>
          <a:blipFill>
            <a:blip r:embed="rId72"/>
            <a:stretch>
              <a:fillRect l="-1667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4" name="文本框 16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72739" y="3346458"/>
            <a:ext cx="327333" cy="246221"/>
          </a:xfrm>
          <a:prstGeom prst="rect">
            <a:avLst/>
          </a:prstGeom>
          <a:blipFill>
            <a:blip r:embed="rId73"/>
            <a:stretch>
              <a:fillRect l="-5556" r="-1852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5" name="文本框 16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87057" y="3338955"/>
            <a:ext cx="327333" cy="246221"/>
          </a:xfrm>
          <a:prstGeom prst="rect">
            <a:avLst/>
          </a:prstGeom>
          <a:blipFill>
            <a:blip r:embed="rId74"/>
            <a:stretch>
              <a:fillRect l="-5556" r="-370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6" name="文本框 16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91116" y="3799273"/>
            <a:ext cx="380232" cy="246221"/>
          </a:xfrm>
          <a:prstGeom prst="rect">
            <a:avLst/>
          </a:prstGeom>
          <a:blipFill>
            <a:blip r:embed="rId75"/>
            <a:stretch>
              <a:fillRect l="-476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7" name="文本框 16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10179" y="3798190"/>
            <a:ext cx="380232" cy="246221"/>
          </a:xfrm>
          <a:prstGeom prst="rect">
            <a:avLst/>
          </a:prstGeom>
          <a:blipFill>
            <a:blip r:embed="rId76"/>
            <a:stretch>
              <a:fillRect l="-4839" r="-1613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8" name="文本框 16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8162" y="3327594"/>
            <a:ext cx="327333" cy="246221"/>
          </a:xfrm>
          <a:prstGeom prst="rect">
            <a:avLst/>
          </a:prstGeom>
          <a:blipFill>
            <a:blip r:embed="rId77"/>
            <a:stretch>
              <a:fillRect l="-5556" r="-3704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69" name="文本框 16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04906" y="3332137"/>
            <a:ext cx="341119" cy="246221"/>
          </a:xfrm>
          <a:prstGeom prst="rect">
            <a:avLst/>
          </a:prstGeom>
          <a:blipFill>
            <a:blip r:embed="rId78"/>
            <a:stretch>
              <a:fillRect l="-5357" r="-3571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0" name="文本框 16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56539" y="3801841"/>
            <a:ext cx="380232" cy="246221"/>
          </a:xfrm>
          <a:prstGeom prst="rect">
            <a:avLst/>
          </a:prstGeom>
          <a:blipFill>
            <a:blip r:embed="rId79"/>
            <a:stretch>
              <a:fillRect l="-4762" b="-15000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1" name="文本框 17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28028" y="3798516"/>
            <a:ext cx="394019" cy="246221"/>
          </a:xfrm>
          <a:prstGeom prst="rect">
            <a:avLst/>
          </a:prstGeom>
          <a:blipFill>
            <a:blip r:embed="rId80"/>
            <a:stretch>
              <a:fillRect l="-4615" b="-9756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2" name="文本框 17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70074" y="2739187"/>
            <a:ext cx="327333" cy="246221"/>
          </a:xfrm>
          <a:prstGeom prst="rect">
            <a:avLst/>
          </a:prstGeom>
          <a:blipFill>
            <a:blip r:embed="rId81"/>
            <a:stretch>
              <a:fillRect l="-7407" r="-185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3" name="文本框 17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89137" y="2745248"/>
            <a:ext cx="327333" cy="246221"/>
          </a:xfrm>
          <a:prstGeom prst="rect">
            <a:avLst/>
          </a:prstGeom>
          <a:blipFill>
            <a:blip r:embed="rId82"/>
            <a:stretch>
              <a:fillRect l="-7547" r="-377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4" name="文本框 17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28672" y="2721462"/>
            <a:ext cx="327333" cy="246221"/>
          </a:xfrm>
          <a:prstGeom prst="rect">
            <a:avLst/>
          </a:prstGeom>
          <a:blipFill>
            <a:blip r:embed="rId83"/>
            <a:stretch>
              <a:fillRect l="-7547" r="-3774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5" name="文本框 17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00161" y="2739569"/>
            <a:ext cx="341119" cy="246221"/>
          </a:xfrm>
          <a:prstGeom prst="rect">
            <a:avLst/>
          </a:prstGeom>
          <a:blipFill>
            <a:blip r:embed="rId84"/>
            <a:stretch>
              <a:fillRect l="-7143" r="-1786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6" name="文本框 1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86020" y="3031606"/>
            <a:ext cx="327333" cy="246221"/>
          </a:xfrm>
          <a:prstGeom prst="rect">
            <a:avLst/>
          </a:prstGeom>
          <a:blipFill>
            <a:blip r:embed="rId85"/>
            <a:stretch>
              <a:fillRect l="-5556" r="-185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7" name="文本框 17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05083" y="3037667"/>
            <a:ext cx="327333" cy="246221"/>
          </a:xfrm>
          <a:prstGeom prst="rect">
            <a:avLst/>
          </a:prstGeom>
          <a:blipFill>
            <a:blip r:embed="rId86"/>
            <a:stretch>
              <a:fillRect l="-5556" r="-185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8" name="文本框 17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44618" y="3013881"/>
            <a:ext cx="327333" cy="246221"/>
          </a:xfrm>
          <a:prstGeom prst="rect">
            <a:avLst/>
          </a:prstGeom>
          <a:blipFill>
            <a:blip r:embed="rId87"/>
            <a:stretch>
              <a:fillRect l="-5556" r="-1852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79" name="文本框 17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316107" y="3031988"/>
            <a:ext cx="341119" cy="246221"/>
          </a:xfrm>
          <a:prstGeom prst="rect">
            <a:avLst/>
          </a:prstGeom>
          <a:blipFill>
            <a:blip r:embed="rId88"/>
            <a:stretch>
              <a:fillRect l="-5357" r="-1786" b="-12195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sp>
        <p:nvSpPr>
          <p:cNvPr id="180" name="文本框 179"/>
          <p:cNvSpPr txBox="1"/>
          <p:nvPr/>
        </p:nvSpPr>
        <p:spPr>
          <a:xfrm>
            <a:off x="8513565" y="3563221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9809440" y="2113322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9809440" y="2426446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9810024" y="2719799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9809440" y="2992655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9796731" y="3310144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796730" y="3773381"/>
            <a:ext cx="50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7" name="文本框 18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12671" y="2992655"/>
            <a:ext cx="314189" cy="369332"/>
          </a:xfrm>
          <a:prstGeom prst="rect">
            <a:avLst/>
          </a:prstGeom>
          <a:blipFill>
            <a:blip r:embed="rId89"/>
            <a:stretch>
              <a:fillRect l="-7692" r="-5769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  <p:cxnSp>
        <p:nvCxnSpPr>
          <p:cNvPr id="194" name="连接符: 曲线 193"/>
          <p:cNvCxnSpPr>
            <a:stCxn id="32" idx="0"/>
            <a:endCxn id="92" idx="0"/>
          </p:cNvCxnSpPr>
          <p:nvPr/>
        </p:nvCxnSpPr>
        <p:spPr>
          <a:xfrm rot="5400000" flipH="1" flipV="1">
            <a:off x="4155018" y="1551401"/>
            <a:ext cx="9624" cy="1246058"/>
          </a:xfrm>
          <a:prstGeom prst="curvedConnector3">
            <a:avLst>
              <a:gd name="adj1" fmla="val 2475312"/>
            </a:avLst>
          </a:prstGeom>
          <a:ln w="6350">
            <a:solidFill>
              <a:srgbClr val="9D4D7D"/>
            </a:solidFill>
            <a:prstDash val="solid"/>
            <a:miter/>
            <a:tailEnd type="triangle"/>
          </a:ln>
        </p:spPr>
      </p:cxnSp>
      <p:cxnSp>
        <p:nvCxnSpPr>
          <p:cNvPr id="200" name="连接符: 曲线 199"/>
          <p:cNvCxnSpPr/>
          <p:nvPr/>
        </p:nvCxnSpPr>
        <p:spPr>
          <a:xfrm rot="5400000" flipH="1" flipV="1">
            <a:off x="6992961" y="-55456"/>
            <a:ext cx="36000" cy="4428000"/>
          </a:xfrm>
          <a:prstGeom prst="curvedConnector3">
            <a:avLst>
              <a:gd name="adj1" fmla="val 834425"/>
            </a:avLst>
          </a:prstGeom>
          <a:ln w="6350">
            <a:solidFill>
              <a:srgbClr val="9D4D7D"/>
            </a:solidFill>
            <a:prstDash val="solid"/>
            <a:miter/>
            <a:tailEnd type="triangle"/>
          </a:ln>
        </p:spPr>
      </p:cxnSp>
      <p:cxnSp>
        <p:nvCxnSpPr>
          <p:cNvPr id="212" name="连接符: 曲线 211"/>
          <p:cNvCxnSpPr/>
          <p:nvPr/>
        </p:nvCxnSpPr>
        <p:spPr>
          <a:xfrm rot="5400000" flipH="1" flipV="1">
            <a:off x="4153276" y="2735263"/>
            <a:ext cx="9624" cy="864000"/>
          </a:xfrm>
          <a:prstGeom prst="curvedConnector3">
            <a:avLst>
              <a:gd name="adj1" fmla="val 2475312"/>
            </a:avLst>
          </a:prstGeom>
          <a:ln w="6350">
            <a:solidFill>
              <a:schemeClr val="accent5"/>
            </a:solidFill>
            <a:prstDash val="solid"/>
            <a:miter/>
            <a:tailEnd type="triangle"/>
          </a:ln>
        </p:spPr>
      </p:cxnSp>
      <p:cxnSp>
        <p:nvCxnSpPr>
          <p:cNvPr id="214" name="连接符: 曲线 213"/>
          <p:cNvCxnSpPr/>
          <p:nvPr/>
        </p:nvCxnSpPr>
        <p:spPr>
          <a:xfrm rot="5400000" flipH="1" flipV="1">
            <a:off x="6570811" y="1124487"/>
            <a:ext cx="3600" cy="3960000"/>
          </a:xfrm>
          <a:prstGeom prst="curvedConnector3">
            <a:avLst>
              <a:gd name="adj1" fmla="val 2475312"/>
            </a:avLst>
          </a:prstGeom>
          <a:ln w="6350">
            <a:solidFill>
              <a:schemeClr val="accent5"/>
            </a:solidFill>
            <a:prstDash val="solid"/>
            <a:miter/>
            <a:tailEnd type="triangle"/>
          </a:ln>
        </p:spPr>
      </p:cxnSp>
      <p:cxnSp>
        <p:nvCxnSpPr>
          <p:cNvPr id="217" name="连接符: 曲线 216"/>
          <p:cNvCxnSpPr/>
          <p:nvPr/>
        </p:nvCxnSpPr>
        <p:spPr>
          <a:xfrm rot="5400000" flipH="1" flipV="1">
            <a:off x="4167751" y="3618075"/>
            <a:ext cx="9624" cy="1044000"/>
          </a:xfrm>
          <a:prstGeom prst="curvedConnector3">
            <a:avLst>
              <a:gd name="adj1" fmla="val -1755715"/>
            </a:avLst>
          </a:prstGeom>
          <a:ln w="6350">
            <a:solidFill>
              <a:schemeClr val="dk1"/>
            </a:solidFill>
            <a:prstDash val="solid"/>
            <a:miter/>
            <a:tailEnd type="triangle"/>
          </a:ln>
        </p:spPr>
      </p:cxnSp>
      <p:cxnSp>
        <p:nvCxnSpPr>
          <p:cNvPr id="220" name="连接符: 曲线 219"/>
          <p:cNvCxnSpPr/>
          <p:nvPr/>
        </p:nvCxnSpPr>
        <p:spPr>
          <a:xfrm rot="5400000" flipH="1" flipV="1">
            <a:off x="6666616" y="2147351"/>
            <a:ext cx="14400" cy="3924000"/>
          </a:xfrm>
          <a:prstGeom prst="curvedConnector3">
            <a:avLst>
              <a:gd name="adj1" fmla="val -1755715"/>
            </a:avLst>
          </a:prstGeom>
          <a:ln w="6350">
            <a:solidFill>
              <a:schemeClr val="dk1"/>
            </a:solidFill>
            <a:prstDash val="solid"/>
            <a:miter/>
            <a:tailEnd type="triangle"/>
          </a:ln>
        </p:spPr>
      </p:cxnSp>
      <p:sp>
        <p:nvSpPr>
          <p:cNvPr id="225" name="文本框 224"/>
          <p:cNvSpPr txBox="1"/>
          <p:nvPr/>
        </p:nvSpPr>
        <p:spPr>
          <a:xfrm>
            <a:off x="4869778" y="1741952"/>
            <a:ext cx="1266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9D4D7D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线程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9D4D7D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9D4D7D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执行</a:t>
            </a:r>
          </a:p>
        </p:txBody>
      </p:sp>
      <p:sp>
        <p:nvSpPr>
          <p:cNvPr id="226" name="文本框 225"/>
          <p:cNvSpPr txBox="1"/>
          <p:nvPr/>
        </p:nvSpPr>
        <p:spPr>
          <a:xfrm>
            <a:off x="3882003" y="2502297"/>
            <a:ext cx="5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线程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执行</a:t>
            </a:r>
          </a:p>
        </p:txBody>
      </p:sp>
      <p:sp>
        <p:nvSpPr>
          <p:cNvPr id="228" name="文本框 227"/>
          <p:cNvSpPr txBox="1"/>
          <p:nvPr/>
        </p:nvSpPr>
        <p:spPr>
          <a:xfrm>
            <a:off x="5199682" y="4308023"/>
            <a:ext cx="1266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线程</a:t>
            </a: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执行</a:t>
            </a:r>
          </a:p>
        </p:txBody>
      </p:sp>
      <p:sp>
        <p:nvSpPr>
          <p:cNvPr id="229" name="文本框 2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19151" y="1340047"/>
            <a:ext cx="6495815" cy="429669"/>
          </a:xfrm>
          <a:prstGeom prst="rect">
            <a:avLst/>
          </a:prstGeom>
          <a:blipFill>
            <a:blip r:embed="rId90"/>
            <a:stretch>
              <a:fillRect l="-845" t="-1429" b="-15714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800" b="1">
                <a:solidFill>
                  <a:schemeClr val="bg1"/>
                </a:solidFill>
                <a:latin typeface="微软雅黑 Light"/>
                <a:ea typeface="微软雅黑 Light"/>
              </a:rPr>
              <a:t>性能分析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25704" y="1228483"/>
            <a:ext cx="1442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712355"/>
                </a:solidFill>
              </a:rPr>
              <a:t>工作负载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247776" y="1157146"/>
            <a:ext cx="9696450" cy="1050053"/>
          </a:xfrm>
          <a:prstGeom prst="roundRect">
            <a:avLst>
              <a:gd name="adj" fmla="val 5699"/>
            </a:avLst>
          </a:prstGeom>
          <a:noFill/>
          <a:ln w="1905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5703" y="1549471"/>
            <a:ext cx="9314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/>
              <a:t>工作负载应当易于观察、规模恰当，并具有一定的实际意义。本节实验工作负载即为单次固定规模的矩阵乘法运算。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58847" y="2545492"/>
            <a:ext cx="1703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712355"/>
                </a:solidFill>
              </a:rPr>
              <a:t>加速比公式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1247775" y="2417754"/>
            <a:ext cx="9696450" cy="2102312"/>
          </a:xfrm>
          <a:prstGeom prst="roundRect">
            <a:avLst>
              <a:gd name="adj" fmla="val 5699"/>
            </a:avLst>
          </a:prstGeom>
          <a:solidFill>
            <a:srgbClr val="712355">
              <a:alpha val="12157"/>
            </a:srgbClr>
          </a:solidFill>
          <a:ln w="1905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EEE4EA"/>
              </a:solidFill>
            </a:endParaRPr>
          </a:p>
        </p:txBody>
      </p:sp>
      <p:sp>
        <p:nvSpPr>
          <p:cNvPr id="13" name="文本框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6682" y="3319620"/>
            <a:ext cx="7347417" cy="293542"/>
          </a:xfrm>
          <a:prstGeom prst="rect">
            <a:avLst/>
          </a:prstGeom>
          <a:blipFill>
            <a:blip r:embed="rId4"/>
            <a:stretch>
              <a:fillRect b="-1250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5703" y="4839712"/>
            <a:ext cx="2799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712355"/>
                </a:solidFill>
              </a:rPr>
              <a:t>算术平均与几何平均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1247775" y="4741512"/>
            <a:ext cx="9696450" cy="1497005"/>
          </a:xfrm>
          <a:prstGeom prst="roundRect">
            <a:avLst>
              <a:gd name="adj" fmla="val 5699"/>
            </a:avLst>
          </a:prstGeom>
          <a:noFill/>
          <a:ln w="1905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702" y="5364958"/>
            <a:ext cx="9437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/>
              <a:t>算术平均值更关注于数量上的平均值，几何平均值更关注于性能的平均值，应当根据需求选择合适的计算方式。例如本节对于多次实验结果计算平均加速比应当使用几何平均值，得到平均加速比为</a:t>
            </a:r>
            <a:r>
              <a:rPr lang="en-US" altLang="zh-CN" sz="1600" b="1"/>
              <a:t>1.9137</a:t>
            </a:r>
            <a:r>
              <a:rPr lang="zh-CN" altLang="en-US" sz="1600" b="1"/>
              <a:t>。</a:t>
            </a:r>
            <a:endParaRPr lang="en-US" altLang="zh-CN" sz="1600" b="1"/>
          </a:p>
        </p:txBody>
      </p:sp>
      <p:sp>
        <p:nvSpPr>
          <p:cNvPr id="17" name="文本框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73454" y="2717506"/>
            <a:ext cx="924071" cy="599267"/>
          </a:xfrm>
          <a:prstGeom prst="rect">
            <a:avLst/>
          </a:prstGeom>
          <a:blipFill>
            <a:blip r:embed="rId5"/>
            <a:stretch/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7705" y="3613162"/>
            <a:ext cx="9456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/>
              <a:t>不同的方案、不同的运行平台呈现不同的效益，需要加速比作为统一的标准衡量优化效果。实验结果中，单线程下矩阵乘法运行时间为</a:t>
            </a:r>
            <a:r>
              <a:rPr lang="en-US" altLang="zh-CN" sz="1600" b="1"/>
              <a:t>t1=4.343s</a:t>
            </a:r>
            <a:r>
              <a:rPr lang="zh-CN" altLang="en-US" sz="1600" b="1"/>
              <a:t>，双线程下矩阵乘法运行时间为</a:t>
            </a:r>
            <a:r>
              <a:rPr lang="en-US" altLang="zh-CN" sz="1600" b="1"/>
              <a:t>t2=2.416s</a:t>
            </a:r>
            <a:r>
              <a:rPr lang="zh-CN" altLang="en-US" sz="1600" b="1"/>
              <a:t>，那么就可以说应用双线程优化的加速比为</a:t>
            </a:r>
            <a:r>
              <a:rPr lang="en-US" altLang="zh-CN" sz="1600" b="1"/>
              <a:t>t2/t1=1.80</a:t>
            </a:r>
            <a:r>
              <a:rPr lang="zh-CN" altLang="en-US" sz="1600" b="1"/>
              <a:t>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800" b="1">
                <a:solidFill>
                  <a:schemeClr val="bg1"/>
                </a:solidFill>
                <a:latin typeface="微软雅黑 Light"/>
                <a:ea typeface="微软雅黑 Light"/>
              </a:rPr>
              <a:t>并行程序的进一步优化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0661" y="955612"/>
            <a:ext cx="5252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712355"/>
                </a:solidFill>
              </a:rPr>
              <a:t>优化方案</a:t>
            </a:r>
            <a:r>
              <a:rPr lang="en-US" altLang="zh-CN" sz="2800" b="1">
                <a:solidFill>
                  <a:srgbClr val="712355"/>
                </a:solidFill>
              </a:rPr>
              <a:t>1</a:t>
            </a:r>
            <a:r>
              <a:rPr lang="zh-CN" altLang="en-US" sz="2800" b="1">
                <a:solidFill>
                  <a:srgbClr val="712355"/>
                </a:solidFill>
              </a:rPr>
              <a:t>：调整线程数量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32557" y="1561409"/>
            <a:ext cx="775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尝试根据计算平台核心数量调整线程数量，使得最大程度发挥硬件性能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09928" y="2200212"/>
            <a:ext cx="775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实验环境：多核平台，共</a:t>
            </a:r>
            <a:r>
              <a:rPr lang="en-US" altLang="zh-CN"/>
              <a:t>48</a:t>
            </a:r>
            <a:r>
              <a:rPr lang="zh-CN" altLang="en-US"/>
              <a:t>个物理核，</a:t>
            </a:r>
            <a:r>
              <a:rPr lang="en-US" altLang="zh-CN"/>
              <a:t>96</a:t>
            </a:r>
            <a:r>
              <a:rPr lang="zh-CN" altLang="en-US"/>
              <a:t>个逻辑核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72279" y="5791885"/>
            <a:ext cx="8641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712355"/>
                </a:solidFill>
              </a:rPr>
              <a:t>在线程数在</a:t>
            </a:r>
            <a:r>
              <a:rPr lang="en-US" altLang="zh-CN" sz="2000" b="1">
                <a:solidFill>
                  <a:srgbClr val="712355"/>
                </a:solidFill>
              </a:rPr>
              <a:t>24</a:t>
            </a:r>
            <a:r>
              <a:rPr lang="zh-CN" altLang="en-US" sz="2000" b="1">
                <a:solidFill>
                  <a:srgbClr val="712355"/>
                </a:solidFill>
              </a:rPr>
              <a:t>、</a:t>
            </a:r>
            <a:r>
              <a:rPr lang="en-US" altLang="zh-CN" sz="2000" b="1">
                <a:solidFill>
                  <a:srgbClr val="712355"/>
                </a:solidFill>
              </a:rPr>
              <a:t>48</a:t>
            </a:r>
            <a:r>
              <a:rPr lang="zh-CN" altLang="en-US" sz="2000" b="1">
                <a:solidFill>
                  <a:srgbClr val="712355"/>
                </a:solidFill>
              </a:rPr>
              <a:t>、</a:t>
            </a:r>
            <a:r>
              <a:rPr lang="en-US" altLang="zh-CN" sz="2000" b="1">
                <a:solidFill>
                  <a:srgbClr val="712355"/>
                </a:solidFill>
              </a:rPr>
              <a:t>96</a:t>
            </a:r>
            <a:r>
              <a:rPr lang="zh-CN" altLang="en-US" sz="2000" b="1">
                <a:solidFill>
                  <a:srgbClr val="712355"/>
                </a:solidFill>
              </a:rPr>
              <a:t>左右时，取得了较为良好的优化效果。最佳线程数并不固定，应结合具体应用情景进行选择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9928" y="2602551"/>
            <a:ext cx="96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实验设置：在不同线程数量情况下，测量</a:t>
            </a:r>
            <a:r>
              <a:rPr lang="en-US" altLang="zh-CN"/>
              <a:t>500x500</a:t>
            </a:r>
            <a:r>
              <a:rPr lang="zh-CN" altLang="en-US"/>
              <a:t>、</a:t>
            </a:r>
            <a:r>
              <a:rPr lang="en-US" altLang="zh-CN"/>
              <a:t>1000x1000</a:t>
            </a:r>
            <a:r>
              <a:rPr lang="zh-CN" altLang="en-US"/>
              <a:t>大小矩阵乘法的加速比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042057" y="2013318"/>
            <a:ext cx="9902168" cy="3734543"/>
          </a:xfrm>
          <a:prstGeom prst="roundRect">
            <a:avLst>
              <a:gd name="adj" fmla="val 5699"/>
            </a:avLst>
          </a:prstGeom>
          <a:noFill/>
          <a:ln w="19050">
            <a:solidFill>
              <a:srgbClr val="71235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l="5173" t="9332" r="5951" b="4662"/>
          <a:stretch/>
        </p:blipFill>
        <p:spPr>
          <a:xfrm>
            <a:off x="4400561" y="3015907"/>
            <a:ext cx="3390877" cy="2683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en-US" altLang="zh-CN" dirty="0"/>
              <a:t>0xffff0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），或者</a:t>
            </a:r>
            <a:r>
              <a:rPr lang="en-US" altLang="zh-CN" dirty="0"/>
              <a:t>0x00000000</a:t>
            </a:r>
            <a:r>
              <a:rPr lang="zh-CN" altLang="en-US" dirty="0"/>
              <a:t>（</a:t>
            </a:r>
            <a:r>
              <a:rPr lang="en-US" altLang="zh-CN" dirty="0"/>
              <a:t>MIPS</a:t>
            </a:r>
            <a:r>
              <a:rPr lang="zh-CN" altLang="en-US" dirty="0"/>
              <a:t>），或者</a:t>
            </a:r>
            <a:r>
              <a:rPr lang="en-US" altLang="zh-CN" dirty="0"/>
              <a:t>0x1000(</a:t>
            </a:r>
            <a:r>
              <a:rPr lang="en-US" altLang="zh-CN" dirty="0" err="1"/>
              <a:t>Qemu</a:t>
            </a:r>
            <a:r>
              <a:rPr lang="zh-CN" altLang="en-US" dirty="0"/>
              <a:t>模拟的</a:t>
            </a:r>
            <a:r>
              <a:rPr lang="en-US" altLang="zh-CN" dirty="0"/>
              <a:t>RISC-V)</a:t>
            </a:r>
          </a:p>
          <a:p>
            <a:pPr lvl="1"/>
            <a:r>
              <a:rPr lang="zh-CN" altLang="en-US" dirty="0"/>
              <a:t>关于</a:t>
            </a:r>
            <a:r>
              <a:rPr lang="en-US" altLang="zh-CN" dirty="0" err="1"/>
              <a:t>risc</a:t>
            </a:r>
            <a:r>
              <a:rPr lang="en-US" altLang="zh-CN" dirty="0"/>
              <a:t>-v</a:t>
            </a:r>
            <a:r>
              <a:rPr lang="zh-CN" altLang="en-US" dirty="0"/>
              <a:t>的启动过程，请线下自行学习</a:t>
            </a:r>
            <a:r>
              <a:rPr lang="zh-CN" altLang="en-US" dirty="0">
                <a:hlinkClick r:id="rId3"/>
              </a:rPr>
              <a:t>视频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）中存储着一些基本指令</a:t>
            </a:r>
            <a:endParaRPr lang="en-US" altLang="zh-CN" dirty="0"/>
          </a:p>
          <a:p>
            <a:pPr lvl="1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1"/>
            <a:r>
              <a:rPr lang="zh-CN" altLang="en-US" dirty="0"/>
              <a:t>设备的简易初始化</a:t>
            </a:r>
            <a:endParaRPr lang="en-US" altLang="zh-CN" dirty="0"/>
          </a:p>
          <a:p>
            <a:pPr lvl="1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7B162C-10C2-4DFE-B37D-80D43CD856C4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设备管理的代价</a:t>
            </a:r>
          </a:p>
        </p:txBody>
      </p:sp>
    </p:spTree>
    <p:extLst>
      <p:ext uri="{BB962C8B-B14F-4D97-AF65-F5344CB8AC3E}">
        <p14:creationId xmlns:p14="http://schemas.microsoft.com/office/powerpoint/2010/main" val="1220303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3B3859-9D09-457C-BB7F-6667875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FCE48B1-A050-4B37-BE76-A9AD677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Graph Processing Unit</a:t>
            </a:r>
            <a:r>
              <a:rPr lang="zh-CN" altLang="en-US" dirty="0"/>
              <a:t>是用于图形绘制的辅助处理器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C9CC6-7000-4FDD-92ED-8C585A61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12231" y="1666876"/>
            <a:ext cx="7543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2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数据分段分析</a:t>
            </a:r>
          </a:p>
        </p:txBody>
      </p:sp>
      <p:sp>
        <p:nvSpPr>
          <p:cNvPr id="3" name="文本框 9"/>
          <p:cNvSpPr txBox="1"/>
          <p:nvPr/>
        </p:nvSpPr>
        <p:spPr>
          <a:xfrm>
            <a:off x="7672830" y="1276646"/>
            <a:ext cx="4048116" cy="230832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现代计算机体系结构中，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是一种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管理的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IO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设备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数据在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memory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中准备好，传输至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GPU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计算完成后，再传回至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侧</a:t>
            </a:r>
            <a:endParaRPr lang="en-US" altLang="zh-CN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CPU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负责向用户展示数据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用户操作</a:t>
            </a:r>
            <a:r>
              <a:rPr lang="en-US" altLang="zh-CN" dirty="0">
                <a:solidFill>
                  <a:srgbClr val="000000"/>
                </a:solidFill>
                <a:latin typeface="Times New Roman"/>
                <a:ea typeface="宋体"/>
              </a:rPr>
              <a:t>GPU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上的数据需要借助</a:t>
            </a:r>
            <a:r>
              <a:rPr lang="en-US" altLang="zh-CN" dirty="0" err="1">
                <a:solidFill>
                  <a:srgbClr val="000000"/>
                </a:solidFill>
                <a:latin typeface="Times New Roman"/>
                <a:ea typeface="宋体"/>
              </a:rPr>
              <a:t>syscall</a:t>
            </a:r>
            <a:r>
              <a:rPr lang="zh-CN" altLang="en-US" dirty="0">
                <a:solidFill>
                  <a:srgbClr val="000000"/>
                </a:solidFill>
                <a:latin typeface="Times New Roman"/>
                <a:ea typeface="宋体"/>
              </a:rPr>
              <a:t>实现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0A225F4-CD3A-487A-B571-A54490106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62"/>
          <a:stretch/>
        </p:blipFill>
        <p:spPr bwMode="auto">
          <a:xfrm>
            <a:off x="983432" y="1069871"/>
            <a:ext cx="5993350" cy="48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AB1F40CE-21EA-4136-ADE2-1546BEFAFCCA}"/>
              </a:ext>
            </a:extLst>
          </p:cNvPr>
          <p:cNvCxnSpPr>
            <a:cxnSpLocks/>
          </p:cNvCxnSpPr>
          <p:nvPr/>
        </p:nvCxnSpPr>
        <p:spPr bwMode="auto">
          <a:xfrm>
            <a:off x="4456502" y="2435415"/>
            <a:ext cx="2032910" cy="1296144"/>
          </a:xfrm>
          <a:prstGeom prst="bentConnector3">
            <a:avLst>
              <a:gd name="adj1" fmla="val 99535"/>
            </a:avLst>
          </a:prstGeom>
          <a:solidFill>
            <a:schemeClr val="accent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30607D3-961E-4652-9C93-87F89C5B87B5}"/>
              </a:ext>
            </a:extLst>
          </p:cNvPr>
          <p:cNvSpPr txBox="1"/>
          <p:nvPr/>
        </p:nvSpPr>
        <p:spPr>
          <a:xfrm>
            <a:off x="4700187" y="1815349"/>
            <a:ext cx="203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待处理的数据</a:t>
            </a:r>
            <a:endParaRPr lang="en-US" altLang="zh-CN" dirty="0"/>
          </a:p>
          <a:p>
            <a:r>
              <a:rPr lang="zh-CN" altLang="en-US" dirty="0"/>
              <a:t>数据处理的代码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9CBE09E5-8B49-4642-BA6A-4B74237E47F8}"/>
              </a:ext>
            </a:extLst>
          </p:cNvPr>
          <p:cNvCxnSpPr/>
          <p:nvPr/>
        </p:nvCxnSpPr>
        <p:spPr bwMode="auto">
          <a:xfrm rot="10800000">
            <a:off x="4456502" y="2939471"/>
            <a:ext cx="1260140" cy="792088"/>
          </a:xfrm>
          <a:prstGeom prst="bentConnector3">
            <a:avLst>
              <a:gd name="adj1" fmla="val -519"/>
            </a:avLst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AF2D15F-807A-4052-9E11-6CCD08749E19}"/>
              </a:ext>
            </a:extLst>
          </p:cNvPr>
          <p:cNvSpPr txBox="1"/>
          <p:nvPr/>
        </p:nvSpPr>
        <p:spPr>
          <a:xfrm>
            <a:off x="4522912" y="2968265"/>
            <a:ext cx="20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计算结果</a:t>
            </a:r>
          </a:p>
        </p:txBody>
      </p:sp>
    </p:spTree>
    <p:extLst>
      <p:ext uri="{BB962C8B-B14F-4D97-AF65-F5344CB8AC3E}">
        <p14:creationId xmlns:p14="http://schemas.microsoft.com/office/powerpoint/2010/main" val="738668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t="316" b="316"/>
          <a:stretch/>
        </p:blipFill>
        <p:spPr>
          <a:xfrm>
            <a:off x="170640" y="38551"/>
            <a:ext cx="2491077" cy="6112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12355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10481" y="117984"/>
            <a:ext cx="68357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数据分段分析</a:t>
            </a:r>
          </a:p>
        </p:txBody>
      </p:sp>
      <p:pic>
        <p:nvPicPr>
          <p:cNvPr id="2" name="picture"/>
          <p:cNvPicPr>
            <a:picLocks/>
          </p:cNvPicPr>
          <p:nvPr/>
        </p:nvPicPr>
        <p:blipFill rotWithShape="1">
          <a:blip r:embed="rId4"/>
          <a:stretch/>
        </p:blipFill>
        <p:spPr>
          <a:xfrm>
            <a:off x="348787" y="944339"/>
            <a:ext cx="3368883" cy="2266691"/>
          </a:xfrm>
          <a:prstGeom prst="rect">
            <a:avLst/>
          </a:prstGeom>
          <a:ln w="12700">
            <a:solidFill>
              <a:srgbClr val="712355"/>
            </a:solidFill>
          </a:ln>
        </p:spPr>
      </p:pic>
      <p:pic>
        <p:nvPicPr>
          <p:cNvPr id="8" name="picture"/>
          <p:cNvPicPr>
            <a:picLocks/>
          </p:cNvPicPr>
          <p:nvPr/>
        </p:nvPicPr>
        <p:blipFill rotWithShape="1">
          <a:blip r:embed="rId5"/>
          <a:stretch/>
        </p:blipFill>
        <p:spPr>
          <a:xfrm>
            <a:off x="3946417" y="944339"/>
            <a:ext cx="3362349" cy="2266691"/>
          </a:xfrm>
          <a:prstGeom prst="rect">
            <a:avLst/>
          </a:prstGeom>
          <a:solidFill>
            <a:srgbClr val="712355"/>
          </a:solidFill>
          <a:ln w="12700">
            <a:solidFill>
              <a:srgbClr val="712355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tretch/>
        </p:blipFill>
        <p:spPr>
          <a:xfrm>
            <a:off x="348786" y="3410641"/>
            <a:ext cx="3368883" cy="2297606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tretch/>
        </p:blipFill>
        <p:spPr>
          <a:xfrm>
            <a:off x="3946418" y="3410640"/>
            <a:ext cx="3362349" cy="2297605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  <p:sp>
        <p:nvSpPr>
          <p:cNvPr id="3" name="文本框 9"/>
          <p:cNvSpPr txBox="1"/>
          <p:nvPr/>
        </p:nvSpPr>
        <p:spPr>
          <a:xfrm>
            <a:off x="7672830" y="1276646"/>
            <a:ext cx="4048116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1024×1024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矩阵乘数据传输所占用时间约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8×8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矩阵乘数据传输所占用时间约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79%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7" name="箭头: 右 6"/>
          <p:cNvSpPr/>
          <p:nvPr/>
        </p:nvSpPr>
        <p:spPr>
          <a:xfrm rot="5400000">
            <a:off x="9220836" y="2962810"/>
            <a:ext cx="952103" cy="290380"/>
          </a:xfrm>
          <a:prstGeom prst="rightArrow">
            <a:avLst/>
          </a:prstGeom>
          <a:solidFill>
            <a:srgbClr val="712355"/>
          </a:solidFill>
          <a:ln w="12700" cap="flat" cmpd="sng">
            <a:solidFill>
              <a:schemeClr val="accent1">
                <a:shade val="15000"/>
              </a:scheme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7672830" y="3603187"/>
            <a:ext cx="4048116" cy="203132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使用异构系统（加速器）进行矩阵乘优化矩阵规模越小，在数据传输上所占用的时间越大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在内存没有一致性保障的情况下，只有矩阵规模达到一定程度时才能忽略数据传输所带来的影响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进程运行时的资源使用</a:t>
            </a:r>
            <a:endParaRPr lang="en-US" altLang="zh-CN" dirty="0"/>
          </a:p>
          <a:p>
            <a:pPr lvl="1"/>
            <a:r>
              <a:rPr lang="zh-CN" altLang="en-US" dirty="0"/>
              <a:t>内存使用：代码的跳跃执行扩大代码段</a:t>
            </a:r>
            <a:endParaRPr lang="en-US" altLang="zh-CN" dirty="0"/>
          </a:p>
          <a:p>
            <a:pPr lvl="1"/>
            <a:r>
              <a:rPr lang="zh-CN" altLang="en-US" dirty="0"/>
              <a:t>内存分配：</a:t>
            </a:r>
            <a:r>
              <a:rPr lang="en-US" altLang="zh-CN" dirty="0"/>
              <a:t>malloc</a:t>
            </a:r>
            <a:r>
              <a:rPr lang="zh-CN" altLang="en-US" dirty="0"/>
              <a:t>库函数用于向数据内存申请扩大数据段，栈的使用等，使进程占据的物理页框越来越多</a:t>
            </a:r>
            <a:endParaRPr lang="en-US" altLang="zh-CN" dirty="0"/>
          </a:p>
          <a:p>
            <a:pPr lvl="1"/>
            <a:r>
              <a:rPr lang="zh-CN" altLang="en-US" dirty="0"/>
              <a:t>文件使用：借助文件系统打开文件；文件映射至内存</a:t>
            </a:r>
            <a:endParaRPr lang="en-US" altLang="zh-CN" dirty="0"/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使用：归入文件管理</a:t>
            </a:r>
            <a:endParaRPr lang="en-US" altLang="zh-CN" dirty="0"/>
          </a:p>
          <a:p>
            <a:pPr lvl="1"/>
            <a:r>
              <a:rPr lang="zh-CN" altLang="en-US" dirty="0"/>
              <a:t>当前目录、父子进程、线程等信息</a:t>
            </a:r>
            <a:endParaRPr lang="en-US" altLang="zh-CN" dirty="0"/>
          </a:p>
          <a:p>
            <a:r>
              <a:rPr lang="zh-CN" altLang="en-US" dirty="0"/>
              <a:t>进程间通信</a:t>
            </a:r>
            <a:endParaRPr lang="en-US" altLang="zh-CN" dirty="0"/>
          </a:p>
          <a:p>
            <a:pPr lvl="1"/>
            <a:r>
              <a:rPr lang="zh-CN" altLang="en-US" dirty="0"/>
              <a:t>信号</a:t>
            </a:r>
            <a:endParaRPr lang="en-US" altLang="zh-CN" dirty="0"/>
          </a:p>
          <a:p>
            <a:pPr lvl="1"/>
            <a:r>
              <a:rPr lang="zh-CN" altLang="en-US" dirty="0"/>
              <a:t>管道</a:t>
            </a:r>
            <a:endParaRPr lang="en-US" altLang="zh-CN" dirty="0"/>
          </a:p>
          <a:p>
            <a:pPr lvl="1"/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dirty="0"/>
              <a:t>共享内存</a:t>
            </a:r>
          </a:p>
        </p:txBody>
      </p:sp>
    </p:spTree>
    <p:extLst>
      <p:ext uri="{BB962C8B-B14F-4D97-AF65-F5344CB8AC3E}">
        <p14:creationId xmlns:p14="http://schemas.microsoft.com/office/powerpoint/2010/main" val="833566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如何回收进程占据的资源？</a:t>
            </a:r>
            <a:endParaRPr lang="en-US" altLang="zh-CN" dirty="0"/>
          </a:p>
          <a:p>
            <a:pPr lvl="1"/>
            <a:r>
              <a:rPr lang="zh-CN" altLang="en-US" dirty="0"/>
              <a:t>主动回收：</a:t>
            </a:r>
            <a:r>
              <a:rPr lang="en-US" altLang="zh-CN" dirty="0"/>
              <a:t>free, </a:t>
            </a:r>
            <a:r>
              <a:rPr lang="en-US" altLang="zh-CN" dirty="0" err="1"/>
              <a:t>fclose</a:t>
            </a:r>
            <a:endParaRPr lang="en-US" altLang="zh-CN" dirty="0"/>
          </a:p>
          <a:p>
            <a:pPr lvl="1"/>
            <a:r>
              <a:rPr lang="zh-CN" altLang="en-US" dirty="0"/>
              <a:t>系统中的服务线程定期回收物理内存，填充</a:t>
            </a:r>
            <a:r>
              <a:rPr lang="en-US" altLang="zh-CN" dirty="0" err="1"/>
              <a:t>free_list</a:t>
            </a:r>
            <a:endParaRPr lang="en-US" altLang="zh-CN" dirty="0"/>
          </a:p>
          <a:p>
            <a:pPr lvl="1"/>
            <a:r>
              <a:rPr lang="zh-CN" altLang="en-US" dirty="0"/>
              <a:t>进程退出时回收：</a:t>
            </a:r>
            <a:endParaRPr lang="en-US" altLang="zh-CN" dirty="0"/>
          </a:p>
          <a:p>
            <a:pPr lvl="2"/>
            <a:r>
              <a:rPr lang="zh-CN" altLang="en-US" dirty="0"/>
              <a:t>父进程收到子进程的退出信号，并回收资源</a:t>
            </a:r>
            <a:endParaRPr lang="en-US" altLang="zh-CN" dirty="0"/>
          </a:p>
          <a:p>
            <a:pPr lvl="2"/>
            <a:r>
              <a:rPr lang="zh-CN" altLang="en-US" dirty="0"/>
              <a:t>按照</a:t>
            </a:r>
            <a:r>
              <a:rPr lang="en-US" altLang="zh-CN" dirty="0"/>
              <a:t>PCB</a:t>
            </a:r>
            <a:r>
              <a:rPr lang="zh-CN" altLang="en-US" dirty="0"/>
              <a:t>中的信息，关闭文件，回收物理页</a:t>
            </a:r>
            <a:endParaRPr lang="en-US" altLang="zh-CN" dirty="0"/>
          </a:p>
          <a:p>
            <a:pPr lvl="2"/>
            <a:r>
              <a:rPr lang="zh-CN" altLang="en-US" dirty="0"/>
              <a:t>孤儿进程：由</a:t>
            </a:r>
            <a:r>
              <a:rPr lang="en-US" altLang="zh-CN" dirty="0" err="1"/>
              <a:t>Init</a:t>
            </a:r>
            <a:r>
              <a:rPr lang="zh-CN" altLang="en-US" dirty="0"/>
              <a:t>接管</a:t>
            </a:r>
            <a:endParaRPr lang="en-US" altLang="zh-CN" dirty="0"/>
          </a:p>
          <a:p>
            <a:pPr lvl="2"/>
            <a:r>
              <a:rPr lang="zh-CN" altLang="en-US" dirty="0"/>
              <a:t>父进程回收子进程资源的方法，是为了编程简便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3184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2640014" y="5300664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硬盘的读写操作是有顺序的吗？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54" y="2132856"/>
            <a:ext cx="8064500" cy="22182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8" name="文本框 7"/>
          <p:cNvSpPr txBox="1"/>
          <p:nvPr/>
        </p:nvSpPr>
        <p:spPr>
          <a:xfrm>
            <a:off x="3719736" y="4797153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写操作是有顺序的吗？</a:t>
            </a:r>
            <a:endParaRPr lang="en-US" altLang="zh-CN" dirty="0"/>
          </a:p>
          <a:p>
            <a:r>
              <a:rPr lang="en-US" altLang="zh-CN" dirty="0"/>
              <a:t>Checkpoint, </a:t>
            </a:r>
            <a:r>
              <a:rPr lang="zh-CN" altLang="en-US" dirty="0"/>
              <a:t>校验码，日志。。。。</a:t>
            </a:r>
          </a:p>
        </p:txBody>
      </p:sp>
      <p:sp>
        <p:nvSpPr>
          <p:cNvPr id="3" name="矩形 2"/>
          <p:cNvSpPr/>
          <p:nvPr/>
        </p:nvSpPr>
        <p:spPr>
          <a:xfrm>
            <a:off x="2423592" y="598488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Won,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Youjip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"Barrier-Enabled {IO} Stack for Flash Storage."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16th {USENIX} Conference on File and Storage Technologies ({FAST} 18)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739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写操作的顺序如何保障？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497" y="1371600"/>
            <a:ext cx="7902607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423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保障顺序的代价是什么？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268760"/>
            <a:ext cx="6997226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16" y="1700808"/>
            <a:ext cx="5636595" cy="34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8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C5754-B899-4D83-8A5A-CCCB0622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4218B7-4FFF-443D-84CB-428856CBBAA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BIOS</a:t>
            </a:r>
            <a:r>
              <a:rPr lang="zh-CN" altLang="en-US" dirty="0"/>
              <a:t>？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B127BC1-F1B4-470C-A33E-65DCC8BA3B0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Basic Input Output System</a:t>
            </a:r>
            <a:r>
              <a:rPr lang="zh-CN" altLang="en-US" dirty="0"/>
              <a:t>，是一套软件，它通常放在主板上一个专用的芯片里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890EFD-2BEA-43C2-81CF-513DDBEB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1" y="2564904"/>
            <a:ext cx="6096000" cy="38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Barrier enabled IO software Stack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50" y="1669269"/>
            <a:ext cx="8064500" cy="44148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5723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性能如何？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230" y="1371600"/>
            <a:ext cx="7319140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3" name="矩形 2"/>
          <p:cNvSpPr/>
          <p:nvPr/>
        </p:nvSpPr>
        <p:spPr>
          <a:xfrm>
            <a:off x="2855640" y="6122085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细节解析：https://www.sohu.com/a/233887241_467784</a:t>
            </a:r>
          </a:p>
        </p:txBody>
      </p:sp>
    </p:spTree>
    <p:extLst>
      <p:ext uri="{BB962C8B-B14F-4D97-AF65-F5344CB8AC3E}">
        <p14:creationId xmlns:p14="http://schemas.microsoft.com/office/powerpoint/2010/main" val="637986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把硬盘中对应的数据块清零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把硬盘中的块记成未使用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把文件夹中的项清除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找到对应的</a:t>
            </a:r>
            <a:r>
              <a:rPr lang="en-US" altLang="zh-CN" dirty="0" err="1"/>
              <a:t>inode</a:t>
            </a:r>
            <a:endParaRPr lang="en-US" altLang="zh-CN" dirty="0"/>
          </a:p>
          <a:p>
            <a:pPr lvl="1"/>
            <a:r>
              <a:rPr lang="zh-CN" altLang="en-US" dirty="0"/>
              <a:t>在内存中把对应的</a:t>
            </a:r>
            <a:r>
              <a:rPr lang="en-US" altLang="zh-CN" dirty="0" err="1"/>
              <a:t>inode</a:t>
            </a:r>
            <a:r>
              <a:rPr lang="zh-CN" altLang="en-US" dirty="0"/>
              <a:t>删除</a:t>
            </a:r>
            <a:endParaRPr lang="en-US" altLang="zh-CN" dirty="0"/>
          </a:p>
          <a:p>
            <a:pPr lvl="1"/>
            <a:r>
              <a:rPr lang="zh-CN" altLang="en-US" dirty="0"/>
              <a:t>在内存中把对应的页面释放</a:t>
            </a:r>
            <a:endParaRPr lang="en-US" altLang="zh-CN" dirty="0"/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把硬盘中的</a:t>
            </a:r>
            <a:r>
              <a:rPr lang="en-US" altLang="zh-CN" strike="sngStrike" dirty="0" err="1">
                <a:solidFill>
                  <a:schemeClr val="accent1">
                    <a:lumMod val="75000"/>
                  </a:schemeClr>
                </a:solidFill>
              </a:rPr>
              <a:t>inode</a:t>
            </a:r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把硬盘中对应的数据块清零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把文件夹中的项删除</a:t>
            </a:r>
            <a:endParaRPr lang="en-US" altLang="zh-CN" dirty="0"/>
          </a:p>
          <a:p>
            <a:pPr lvl="1"/>
            <a:r>
              <a:rPr lang="zh-CN" altLang="en-US" dirty="0"/>
              <a:t>把文件占据的块标记为不再被用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关机由</a:t>
            </a:r>
            <a:r>
              <a:rPr lang="en-US" altLang="zh-CN"/>
              <a:t>Init</a:t>
            </a:r>
            <a:r>
              <a:rPr lang="zh-CN" altLang="en-US"/>
              <a:t>在接收到特定信号时发起</a:t>
            </a:r>
            <a:endParaRPr lang="en-US" altLang="zh-CN"/>
          </a:p>
          <a:p>
            <a:r>
              <a:rPr lang="zh-CN" altLang="en-US"/>
              <a:t>用停止信号通知所有的进程退出（</a:t>
            </a:r>
            <a:r>
              <a:rPr lang="en-US" altLang="zh-CN"/>
              <a:t>SIGSTOP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用杀死信号保证所有的进程退出</a:t>
            </a:r>
            <a:r>
              <a:rPr lang="en-US" altLang="zh-CN"/>
              <a:t>(SIGKILL)</a:t>
            </a:r>
          </a:p>
          <a:p>
            <a:r>
              <a:rPr lang="zh-CN" altLang="en-US"/>
              <a:t>各层各式的内存数据回写</a:t>
            </a:r>
            <a:endParaRPr lang="en-US" altLang="zh-CN"/>
          </a:p>
          <a:p>
            <a:r>
              <a:rPr lang="zh-CN" altLang="en-US"/>
              <a:t>关闭电源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3552" y="2346191"/>
            <a:ext cx="7777162" cy="18724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8" y="1569767"/>
            <a:ext cx="11017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pPr eaLnBrk="1" hangingPunct="1"/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如果有缺陷怎么办？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上面的程序是怎么来的？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49E8D-C6F6-42CE-AAC6-95636EFA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3F261A-E021-4F05-B4B6-FDC3E0C843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再扩展问题：关于</a:t>
            </a:r>
            <a:r>
              <a:rPr lang="en-US" altLang="zh-CN" dirty="0"/>
              <a:t>SBI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34178-06B8-4163-86BA-748056F6F5D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SBI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语言或者</a:t>
            </a:r>
            <a:r>
              <a:rPr lang="en-US" altLang="zh-CN" dirty="0"/>
              <a:t>Rust</a:t>
            </a:r>
          </a:p>
          <a:p>
            <a:r>
              <a:rPr lang="en-US" altLang="zh-CN" dirty="0"/>
              <a:t>SBI</a:t>
            </a:r>
            <a:r>
              <a:rPr lang="zh-CN" altLang="en-US" dirty="0"/>
              <a:t>为什么可以读取多少种设备呢？</a:t>
            </a:r>
            <a:endParaRPr lang="en-US" altLang="zh-CN" dirty="0"/>
          </a:p>
          <a:p>
            <a:pPr lvl="1"/>
            <a:r>
              <a:rPr lang="zh-CN" altLang="en-US" dirty="0"/>
              <a:t>后发优势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3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会出现在计算机的一段特定的物理地址空间中（</a:t>
            </a:r>
            <a:r>
              <a:rPr lang="en-US" altLang="zh-CN" dirty="0"/>
              <a:t>ROM</a:t>
            </a:r>
            <a:r>
              <a:rPr lang="zh-CN" altLang="en-US" dirty="0"/>
              <a:t>占据特定的物理地址空间）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933056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9456" y="5915199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199456" y="6237147"/>
            <a:ext cx="928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3707</Words>
  <Application>Microsoft Office PowerPoint</Application>
  <PresentationFormat>宽屏</PresentationFormat>
  <Paragraphs>557</Paragraphs>
  <Slides>65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65</vt:i4>
      </vt:variant>
    </vt:vector>
  </HeadingPairs>
  <TitlesOfParts>
    <vt:vector size="84" baseType="lpstr">
      <vt:lpstr>굴림</vt:lpstr>
      <vt:lpstr>等线</vt:lpstr>
      <vt:lpstr>等线 Light</vt:lpstr>
      <vt:lpstr>黑体</vt:lpstr>
      <vt:lpstr>楷体</vt:lpstr>
      <vt:lpstr>喵呜黑体</vt:lpstr>
      <vt:lpstr>宋体</vt:lpstr>
      <vt:lpstr>微软雅黑</vt:lpstr>
      <vt:lpstr>微软雅黑 Light</vt:lpstr>
      <vt:lpstr>Arial</vt:lpstr>
      <vt:lpstr>Consolas</vt:lpstr>
      <vt:lpstr>Times New Roman</vt:lpstr>
      <vt:lpstr>Verdana</vt:lpstr>
      <vt:lpstr>Wingdings</vt:lpstr>
      <vt:lpstr>psh3_Print</vt:lpstr>
      <vt:lpstr>自定义设计方案</vt:lpstr>
      <vt:lpstr>Office 主题​​</vt:lpstr>
      <vt:lpstr>1_Office 主题​​</vt:lpstr>
      <vt:lpstr>2_Office 主题​​</vt:lpstr>
      <vt:lpstr>操作系统</vt:lpstr>
      <vt:lpstr>章节8：用户眼中的操作系统</vt:lpstr>
      <vt:lpstr>操作系统未被“理论原理”覆盖的部分</vt:lpstr>
      <vt:lpstr>uCore 概览</vt:lpstr>
      <vt:lpstr>系统上电时发生了什么</vt:lpstr>
      <vt:lpstr>什么是BIOS？</vt:lpstr>
      <vt:lpstr>扩展问题：关于BIOS</vt:lpstr>
      <vt:lpstr>再扩展问题：关于SBI</vt:lpstr>
      <vt:lpstr>关于BIOS</vt:lpstr>
      <vt:lpstr>如何获得物理内存分布</vt:lpstr>
      <vt:lpstr>获得物理内存分布后OS如何使用</vt:lpstr>
      <vt:lpstr>为什么新买的内存可以用在原来的程序中？</vt:lpstr>
      <vt:lpstr>系统上电时发生了什么</vt:lpstr>
      <vt:lpstr>磁盘的初始化</vt:lpstr>
      <vt:lpstr>磁盘的初始化</vt:lpstr>
      <vt:lpstr>磁盘的初始化</vt:lpstr>
      <vt:lpstr>UEFI</vt:lpstr>
      <vt:lpstr>UEFI</vt:lpstr>
      <vt:lpstr>UEFI</vt:lpstr>
      <vt:lpstr>系统上电时发生了什么</vt:lpstr>
      <vt:lpstr>第一个进程建立时系统的样子</vt:lpstr>
      <vt:lpstr>系统启动完成时地址空间布局</vt:lpstr>
      <vt:lpstr>用户眼中的操作系统</vt:lpstr>
      <vt:lpstr>Shell Demo</vt:lpstr>
      <vt:lpstr>Shell的原理</vt:lpstr>
      <vt:lpstr>Shell的原理</vt:lpstr>
      <vt:lpstr>Shell（图形界面）为用户提供了什么</vt:lpstr>
      <vt:lpstr>程序员与OS的交互：内存申请和内存释放</vt:lpstr>
      <vt:lpstr>有名页和匿（无）名页</vt:lpstr>
      <vt:lpstr>程序运行的过程中，OS在干什么</vt:lpstr>
      <vt:lpstr>操作系统提供的服务是”免费”的吗？</vt:lpstr>
      <vt:lpstr>访问虚拟内存的代价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线程调度的代价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设备管理的代价</vt:lpstr>
      <vt:lpstr>Graph Processing Unit是用于图形绘制的辅助处理器</vt:lpstr>
      <vt:lpstr>PowerPoint 演示文稿</vt:lpstr>
      <vt:lpstr>PowerPoint 演示文稿</vt:lpstr>
      <vt:lpstr>进程的创建和管理</vt:lpstr>
      <vt:lpstr>进程的资源如何回收</vt:lpstr>
      <vt:lpstr>文件写入（修改）时发生了什么？</vt:lpstr>
      <vt:lpstr>硬盘的读写操作是有顺序的吗？</vt:lpstr>
      <vt:lpstr>写操作的顺序如何保障？</vt:lpstr>
      <vt:lpstr>保障顺序的代价是什么？</vt:lpstr>
      <vt:lpstr>Barrier enabled IO software Stack</vt:lpstr>
      <vt:lpstr>性能如何？</vt:lpstr>
      <vt:lpstr>文件删除时发生了什么？</vt:lpstr>
      <vt:lpstr>文件删除时发生了什么？</vt:lpstr>
      <vt:lpstr>关机时发生了什么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2023-12-04T10:21:55Z</dcterms:created>
  <dcterms:modified xsi:type="dcterms:W3CDTF">2025-12-05T08:30:49Z</dcterms:modified>
</cp:coreProperties>
</file>